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7" r:id="rId4"/>
    <p:sldId id="258" r:id="rId5"/>
    <p:sldId id="259" r:id="rId6"/>
    <p:sldId id="260" r:id="rId7"/>
    <p:sldId id="275" r:id="rId8"/>
    <p:sldId id="261" r:id="rId9"/>
    <p:sldId id="265" r:id="rId10"/>
    <p:sldId id="262" r:id="rId11"/>
    <p:sldId id="263" r:id="rId12"/>
    <p:sldId id="264" r:id="rId13"/>
    <p:sldId id="266" r:id="rId14"/>
    <p:sldId id="269" r:id="rId15"/>
    <p:sldId id="270" r:id="rId16"/>
    <p:sldId id="271" r:id="rId17"/>
    <p:sldId id="272" r:id="rId18"/>
    <p:sldId id="267" r:id="rId19"/>
    <p:sldId id="276" r:id="rId20"/>
    <p:sldId id="268" r:id="rId21"/>
    <p:sldId id="27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50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ED6104F-8A5D-4E6C-BC80-E002198219F0}"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D6104F-8A5D-4E6C-BC80-E002198219F0}"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D6104F-8A5D-4E6C-BC80-E002198219F0}"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D6104F-8A5D-4E6C-BC80-E002198219F0}"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D6104F-8A5D-4E6C-BC80-E002198219F0}" type="datetimeFigureOut">
              <a:rPr lang="en-US" smtClean="0"/>
              <a:t>10/4/2015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D6104F-8A5D-4E6C-BC80-E002198219F0}" type="datetimeFigureOut">
              <a:rPr lang="en-US" smtClean="0"/>
              <a:t>10/4/2015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6104F-8A5D-4E6C-BC80-E002198219F0}" type="datetimeFigureOut">
              <a:rPr lang="en-US" smtClean="0"/>
              <a:t>10/4/2015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D6104F-8A5D-4E6C-BC80-E002198219F0}"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D90CC8-FDDF-4AFE-9041-3CA2BE9CD400}"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ED6104F-8A5D-4E6C-BC80-E002198219F0}" type="datetimeFigureOut">
              <a:rPr lang="en-US" smtClean="0"/>
              <a:t>10/4/2015</a:t>
            </a:fld>
            <a:endParaRPr lang="en-US"/>
          </a:p>
        </p:txBody>
      </p:sp>
      <p:sp>
        <p:nvSpPr>
          <p:cNvPr id="9" name="Slide Number Placeholder 8"/>
          <p:cNvSpPr>
            <a:spLocks noGrp="1"/>
          </p:cNvSpPr>
          <p:nvPr>
            <p:ph type="sldNum" sz="quarter" idx="11"/>
          </p:nvPr>
        </p:nvSpPr>
        <p:spPr/>
        <p:txBody>
          <a:bodyPr/>
          <a:lstStyle/>
          <a:p>
            <a:fld id="{3AD90CC8-FDDF-4AFE-9041-3CA2BE9CD40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D6104F-8A5D-4E6C-BC80-E002198219F0}"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D6104F-8A5D-4E6C-BC80-E002198219F0}"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D90CC8-FDDF-4AFE-9041-3CA2BE9CD4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AD90CC8-FDDF-4AFE-9041-3CA2BE9CD400}"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ED6104F-8A5D-4E6C-BC80-E002198219F0}" type="datetimeFigureOut">
              <a:rPr lang="en-US" smtClean="0"/>
              <a:t>10/4/2015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543800" cy="3355975"/>
          </a:xfrm>
        </p:spPr>
        <p:txBody>
          <a:bodyPr/>
          <a:lstStyle/>
          <a:p>
            <a:r>
              <a:rPr lang="en-US" dirty="0" smtClean="0"/>
              <a:t>Editing 101: Common Editing Mistakes</a:t>
            </a:r>
            <a:endParaRPr lang="en-US" dirty="0"/>
          </a:p>
        </p:txBody>
      </p:sp>
      <p:sp>
        <p:nvSpPr>
          <p:cNvPr id="3" name="Subtitle 2"/>
          <p:cNvSpPr>
            <a:spLocks noGrp="1"/>
          </p:cNvSpPr>
          <p:nvPr>
            <p:ph type="subTitle" idx="1"/>
          </p:nvPr>
        </p:nvSpPr>
        <p:spPr>
          <a:xfrm>
            <a:off x="685800" y="4572000"/>
            <a:ext cx="6461760" cy="1676400"/>
          </a:xfrm>
        </p:spPr>
        <p:txBody>
          <a:bodyPr>
            <a:normAutofit lnSpcReduction="10000"/>
          </a:bodyPr>
          <a:lstStyle/>
          <a:p>
            <a:r>
              <a:rPr lang="en-US" sz="3200" b="1" dirty="0" smtClean="0"/>
              <a:t>Christine </a:t>
            </a:r>
            <a:r>
              <a:rPr lang="en-US" sz="3200" b="1" dirty="0" err="1" smtClean="0"/>
              <a:t>Keleny</a:t>
            </a:r>
            <a:r>
              <a:rPr lang="en-US" sz="3200" b="1" dirty="0" smtClean="0"/>
              <a:t> </a:t>
            </a:r>
          </a:p>
          <a:p>
            <a:r>
              <a:rPr lang="en-US" sz="3200" b="1" dirty="0"/>
              <a:t>	</a:t>
            </a:r>
            <a:r>
              <a:rPr lang="en-US" sz="3200" b="1" dirty="0" smtClean="0"/>
              <a:t>	– </a:t>
            </a:r>
            <a:r>
              <a:rPr lang="en-US" sz="3200" b="1" dirty="0" err="1" smtClean="0"/>
              <a:t>CKBooks</a:t>
            </a:r>
            <a:r>
              <a:rPr lang="en-US" sz="3200" b="1" dirty="0" smtClean="0"/>
              <a:t> </a:t>
            </a:r>
            <a:r>
              <a:rPr lang="en-US" sz="3200" b="1" dirty="0" smtClean="0"/>
              <a:t>Publishing</a:t>
            </a:r>
          </a:p>
          <a:p>
            <a:r>
              <a:rPr lang="en-US" sz="3200" b="1" dirty="0"/>
              <a:t>	</a:t>
            </a:r>
            <a:r>
              <a:rPr lang="en-US" sz="3200" b="1" smtClean="0"/>
              <a:t>	ckbookspublishing.com</a:t>
            </a:r>
            <a:endParaRPr lang="en-US" sz="3200" b="1" dirty="0"/>
          </a:p>
        </p:txBody>
      </p:sp>
    </p:spTree>
    <p:extLst>
      <p:ext uri="{BB962C8B-B14F-4D97-AF65-F5344CB8AC3E}">
        <p14:creationId xmlns:p14="http://schemas.microsoft.com/office/powerpoint/2010/main" val="2166736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the Professional Edit</a:t>
            </a:r>
            <a:endParaRPr lang="en-US" dirty="0"/>
          </a:p>
        </p:txBody>
      </p:sp>
      <p:sp>
        <p:nvSpPr>
          <p:cNvPr id="3" name="Content Placeholder 2"/>
          <p:cNvSpPr>
            <a:spLocks noGrp="1"/>
          </p:cNvSpPr>
          <p:nvPr>
            <p:ph idx="1"/>
          </p:nvPr>
        </p:nvSpPr>
        <p:spPr>
          <a:xfrm>
            <a:off x="457200" y="1600200"/>
            <a:ext cx="7772400" cy="4800600"/>
          </a:xfrm>
        </p:spPr>
        <p:txBody>
          <a:bodyPr/>
          <a:lstStyle/>
          <a:p>
            <a:r>
              <a:rPr lang="en-US" dirty="0" smtClean="0">
                <a:latin typeface="Times New Roman" panose="02020603050405020304" pitchFamily="18" charset="0"/>
                <a:cs typeface="Times New Roman" panose="02020603050405020304" pitchFamily="18" charset="0"/>
              </a:rPr>
              <a:t>Before you pay someone to edit your manuscript – and I encourage you to hire a professional editor! ‒ give your book to at least 3 or 4 other readers to read (beta readers).</a:t>
            </a:r>
          </a:p>
          <a:p>
            <a:r>
              <a:rPr lang="en-US" dirty="0" smtClean="0">
                <a:latin typeface="Times New Roman" panose="02020603050405020304" pitchFamily="18" charset="0"/>
                <a:cs typeface="Times New Roman" panose="02020603050405020304" pitchFamily="18" charset="0"/>
              </a:rPr>
              <a:t>Pick people who read – preferably someone who reads A LOT!</a:t>
            </a:r>
          </a:p>
          <a:p>
            <a:pPr lvl="1"/>
            <a:r>
              <a:rPr lang="en-US" dirty="0" smtClean="0">
                <a:latin typeface="Times New Roman" panose="02020603050405020304" pitchFamily="18" charset="0"/>
                <a:cs typeface="Times New Roman" panose="02020603050405020304" pitchFamily="18" charset="0"/>
              </a:rPr>
              <a:t>And even better are people who read in the genre you’re writing.</a:t>
            </a:r>
          </a:p>
          <a:p>
            <a:r>
              <a:rPr lang="en-US" dirty="0" smtClean="0">
                <a:latin typeface="Times New Roman" panose="02020603050405020304" pitchFamily="18" charset="0"/>
                <a:cs typeface="Times New Roman" panose="02020603050405020304" pitchFamily="18" charset="0"/>
              </a:rPr>
              <a:t>Tell your reader what age group and/or demographic your looking to reach with your book.</a:t>
            </a:r>
          </a:p>
          <a:p>
            <a:r>
              <a:rPr lang="en-US" dirty="0" smtClean="0">
                <a:latin typeface="Times New Roman" panose="02020603050405020304" pitchFamily="18" charset="0"/>
                <a:cs typeface="Times New Roman" panose="02020603050405020304" pitchFamily="18" charset="0"/>
              </a:rPr>
              <a:t>Give your readers some idea of what you’re looking for related to feedback – and you may ask different people to look at different things.</a:t>
            </a:r>
          </a:p>
          <a:p>
            <a:r>
              <a:rPr lang="en-US" dirty="0" smtClean="0">
                <a:latin typeface="Times New Roman" panose="02020603050405020304" pitchFamily="18" charset="0"/>
                <a:cs typeface="Times New Roman" panose="02020603050405020304" pitchFamily="18" charset="0"/>
              </a:rPr>
              <a:t>Always thank your readers in some way – a copy of the book, a nice dinner, a 6 pack of beer… </a:t>
            </a:r>
            <a:r>
              <a:rPr lang="en-US" dirty="0" smtClean="0">
                <a:latin typeface="Times New Roman" panose="02020603050405020304" pitchFamily="18" charset="0"/>
                <a:cs typeface="Times New Roman" panose="02020603050405020304" pitchFamily="18" charset="0"/>
                <a:sym typeface="Wingdings" panose="05000000000000000000" pitchFamily="2" charset="2"/>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262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lstStyle/>
          <a:p>
            <a:r>
              <a:rPr lang="en-US" dirty="0" smtClean="0"/>
              <a:t>Types of Editing	</a:t>
            </a:r>
            <a:endParaRPr lang="en-US" dirty="0"/>
          </a:p>
        </p:txBody>
      </p:sp>
      <p:sp>
        <p:nvSpPr>
          <p:cNvPr id="3" name="Content Placeholder 2"/>
          <p:cNvSpPr>
            <a:spLocks noGrp="1"/>
          </p:cNvSpPr>
          <p:nvPr>
            <p:ph idx="1"/>
          </p:nvPr>
        </p:nvSpPr>
        <p:spPr>
          <a:xfrm>
            <a:off x="533400" y="1066800"/>
            <a:ext cx="7620000" cy="5486400"/>
          </a:xfrm>
        </p:spPr>
        <p:txBody>
          <a:bodyPr>
            <a:normAutofit/>
          </a:bodyPr>
          <a:lstStyle/>
          <a:p>
            <a:endParaRPr lang="en-US" dirty="0" smtClean="0"/>
          </a:p>
          <a:p>
            <a:r>
              <a:rPr lang="en-US" sz="4000" u="sng" dirty="0" smtClean="0">
                <a:latin typeface="Times New Roman" panose="02020603050405020304" pitchFamily="18" charset="0"/>
                <a:cs typeface="Times New Roman" panose="02020603050405020304" pitchFamily="18" charset="0"/>
              </a:rPr>
              <a:t>Developmental/Substantive editing</a:t>
            </a:r>
          </a:p>
          <a:p>
            <a:pPr marL="114300" indent="0">
              <a:buNone/>
            </a:pPr>
            <a:endParaRPr lang="en-US" dirty="0" smtClean="0">
              <a:latin typeface="Times New Roman" panose="02020603050405020304" pitchFamily="18" charset="0"/>
              <a:cs typeface="Times New Roman" panose="02020603050405020304" pitchFamily="18" charset="0"/>
            </a:endParaRPr>
          </a:p>
          <a:p>
            <a:pPr marL="114300" indent="0">
              <a:buNone/>
            </a:pPr>
            <a:r>
              <a:rPr lang="en-US" dirty="0" smtClean="0">
                <a:latin typeface="Times New Roman" panose="02020603050405020304" pitchFamily="18" charset="0"/>
                <a:cs typeface="Times New Roman" panose="02020603050405020304" pitchFamily="18" charset="0"/>
              </a:rPr>
              <a:t>- Not always required but would be done before copy or line-editing</a:t>
            </a:r>
          </a:p>
          <a:p>
            <a:pPr marL="114300" indent="0">
              <a:buNone/>
            </a:pP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Looking at the bigger picture</a:t>
            </a:r>
          </a:p>
          <a:p>
            <a:pPr marL="114300" indent="0">
              <a:buNone/>
            </a:pPr>
            <a:r>
              <a:rPr lang="en-US" dirty="0" smtClean="0">
                <a:latin typeface="Times New Roman" panose="02020603050405020304" pitchFamily="18" charset="0"/>
                <a:cs typeface="Times New Roman" panose="02020603050405020304" pitchFamily="18" charset="0"/>
              </a:rPr>
              <a:t>	</a:t>
            </a:r>
          </a:p>
          <a:p>
            <a:pPr marL="114300" indent="0">
              <a:buNone/>
            </a:pPr>
            <a:r>
              <a:rPr lang="en-US" dirty="0" smtClean="0">
                <a:latin typeface="Times New Roman" panose="02020603050405020304" pitchFamily="18" charset="0"/>
                <a:cs typeface="Times New Roman" panose="02020603050405020304" pitchFamily="18" charset="0"/>
              </a:rPr>
              <a:t>Can address ‒ plot, story arch, character development, consistency with the character, style, voice, word usage and tone of the manuscript. May also look at some grammar and punctuation, but these things are not the main focus.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6331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63562"/>
          </a:xfrm>
        </p:spPr>
        <p:txBody>
          <a:bodyPr/>
          <a:lstStyle/>
          <a:p>
            <a:endParaRPr lang="en-US" dirty="0"/>
          </a:p>
        </p:txBody>
      </p:sp>
      <p:sp>
        <p:nvSpPr>
          <p:cNvPr id="3" name="Content Placeholder 2"/>
          <p:cNvSpPr>
            <a:spLocks noGrp="1"/>
          </p:cNvSpPr>
          <p:nvPr>
            <p:ph idx="1"/>
          </p:nvPr>
        </p:nvSpPr>
        <p:spPr>
          <a:xfrm>
            <a:off x="381000" y="1143000"/>
            <a:ext cx="7620000" cy="4800600"/>
          </a:xfrm>
        </p:spPr>
        <p:txBody>
          <a:bodyPr/>
          <a:lstStyle/>
          <a:p>
            <a:pPr lvl="0">
              <a:buClr>
                <a:srgbClr val="A9A57C"/>
              </a:buClr>
            </a:pPr>
            <a:r>
              <a:rPr lang="en-US" sz="4000" u="sng" dirty="0">
                <a:solidFill>
                  <a:srgbClr val="2F2B20"/>
                </a:solidFill>
                <a:latin typeface="Times New Roman" panose="02020603050405020304" pitchFamily="18" charset="0"/>
                <a:cs typeface="Times New Roman" panose="02020603050405020304" pitchFamily="18" charset="0"/>
              </a:rPr>
              <a:t>Copyediting/line editing:</a:t>
            </a:r>
          </a:p>
          <a:p>
            <a:pPr marL="114300" lvl="0" indent="0">
              <a:buClr>
                <a:srgbClr val="A9A57C"/>
              </a:buClr>
              <a:buNone/>
            </a:pPr>
            <a:endParaRPr lang="en-US" dirty="0" smtClean="0">
              <a:solidFill>
                <a:srgbClr val="2F2B20"/>
              </a:solidFill>
              <a:latin typeface="Times New Roman" panose="02020603050405020304" pitchFamily="18" charset="0"/>
              <a:cs typeface="Times New Roman" panose="02020603050405020304" pitchFamily="18" charset="0"/>
            </a:endParaRPr>
          </a:p>
          <a:p>
            <a:pPr marL="114300" lvl="0" indent="0">
              <a:buClr>
                <a:srgbClr val="A9A57C"/>
              </a:buClr>
              <a:buNone/>
            </a:pPr>
            <a:r>
              <a:rPr lang="en-US" dirty="0" smtClean="0">
                <a:solidFill>
                  <a:srgbClr val="2F2B20"/>
                </a:solidFill>
                <a:latin typeface="Times New Roman" panose="02020603050405020304" pitchFamily="18" charset="0"/>
                <a:cs typeface="Times New Roman" panose="02020603050405020304" pitchFamily="18" charset="0"/>
              </a:rPr>
              <a:t>- Done after developmental editing</a:t>
            </a:r>
          </a:p>
          <a:p>
            <a:pPr marL="114300" lvl="0" indent="0">
              <a:buClr>
                <a:srgbClr val="A9A57C"/>
              </a:buClr>
              <a:buNone/>
            </a:pPr>
            <a:r>
              <a:rPr lang="en-US" dirty="0" smtClean="0">
                <a:solidFill>
                  <a:srgbClr val="2F2B20"/>
                </a:solidFill>
                <a:latin typeface="Times New Roman" panose="02020603050405020304" pitchFamily="18" charset="0"/>
                <a:cs typeface="Times New Roman" panose="02020603050405020304" pitchFamily="18" charset="0"/>
              </a:rPr>
              <a:t>- Sentence </a:t>
            </a:r>
            <a:r>
              <a:rPr lang="en-US" dirty="0">
                <a:solidFill>
                  <a:srgbClr val="2F2B20"/>
                </a:solidFill>
                <a:latin typeface="Times New Roman" panose="02020603050405020304" pitchFamily="18" charset="0"/>
                <a:cs typeface="Times New Roman" panose="02020603050405020304" pitchFamily="18" charset="0"/>
              </a:rPr>
              <a:t>level editing</a:t>
            </a:r>
          </a:p>
          <a:p>
            <a:pPr marL="114300" lvl="0" indent="0">
              <a:buClr>
                <a:srgbClr val="A9A57C"/>
              </a:buClr>
              <a:buNone/>
            </a:pPr>
            <a:r>
              <a:rPr lang="en-US" dirty="0" smtClean="0">
                <a:solidFill>
                  <a:srgbClr val="2F2B20"/>
                </a:solidFill>
                <a:latin typeface="Times New Roman" panose="02020603050405020304" pitchFamily="18" charset="0"/>
                <a:cs typeface="Times New Roman" panose="02020603050405020304" pitchFamily="18" charset="0"/>
              </a:rPr>
              <a:t>- Clarity is </a:t>
            </a:r>
            <a:r>
              <a:rPr lang="en-US" dirty="0">
                <a:solidFill>
                  <a:srgbClr val="2F2B20"/>
                </a:solidFill>
                <a:latin typeface="Times New Roman" panose="02020603050405020304" pitchFamily="18" charset="0"/>
                <a:cs typeface="Times New Roman" panose="02020603050405020304" pitchFamily="18" charset="0"/>
              </a:rPr>
              <a:t>paramount</a:t>
            </a:r>
          </a:p>
          <a:p>
            <a:pPr marL="114300" lvl="0" indent="0">
              <a:buClr>
                <a:srgbClr val="A9A57C"/>
              </a:buClr>
              <a:buNone/>
            </a:pPr>
            <a:r>
              <a:rPr lang="en-US" dirty="0" smtClean="0">
                <a:solidFill>
                  <a:srgbClr val="2F2B20"/>
                </a:solidFill>
                <a:latin typeface="Times New Roman" panose="02020603050405020304" pitchFamily="18" charset="0"/>
                <a:cs typeface="Times New Roman" panose="02020603050405020304" pitchFamily="18" charset="0"/>
              </a:rPr>
              <a:t>	</a:t>
            </a:r>
          </a:p>
          <a:p>
            <a:pPr marL="114300" lvl="0" indent="0">
              <a:buClr>
                <a:srgbClr val="A9A57C"/>
              </a:buClr>
              <a:buNone/>
            </a:pPr>
            <a:r>
              <a:rPr lang="en-US" dirty="0" smtClean="0">
                <a:solidFill>
                  <a:srgbClr val="2F2B20"/>
                </a:solidFill>
                <a:latin typeface="Times New Roman" panose="02020603050405020304" pitchFamily="18" charset="0"/>
                <a:cs typeface="Times New Roman" panose="02020603050405020304" pitchFamily="18" charset="0"/>
              </a:rPr>
              <a:t>Can address‒ grammar</a:t>
            </a:r>
            <a:r>
              <a:rPr lang="en-US" dirty="0">
                <a:solidFill>
                  <a:srgbClr val="2F2B20"/>
                </a:solidFill>
                <a:latin typeface="Times New Roman" panose="02020603050405020304" pitchFamily="18" charset="0"/>
                <a:cs typeface="Times New Roman" panose="02020603050405020304" pitchFamily="18" charset="0"/>
              </a:rPr>
              <a:t>, punctuation, wordiness, redundancy, accuracy, consistency, transitions, overall flow, word choice, style, voice, tone… may also include </a:t>
            </a:r>
            <a:r>
              <a:rPr lang="en-US" dirty="0" smtClean="0">
                <a:solidFill>
                  <a:srgbClr val="2F2B20"/>
                </a:solidFill>
                <a:latin typeface="Times New Roman" panose="02020603050405020304" pitchFamily="18" charset="0"/>
                <a:cs typeface="Times New Roman" panose="02020603050405020304" pitchFamily="18" charset="0"/>
              </a:rPr>
              <a:t>comments on </a:t>
            </a:r>
            <a:r>
              <a:rPr lang="en-US" dirty="0">
                <a:solidFill>
                  <a:srgbClr val="2F2B20"/>
                </a:solidFill>
                <a:latin typeface="Times New Roman" panose="02020603050405020304" pitchFamily="18" charset="0"/>
                <a:cs typeface="Times New Roman" panose="02020603050405020304" pitchFamily="18" charset="0"/>
              </a:rPr>
              <a:t>some aspects of the story as a whole</a:t>
            </a:r>
          </a:p>
          <a:p>
            <a:endParaRPr lang="en-US" dirty="0"/>
          </a:p>
        </p:txBody>
      </p:sp>
    </p:spTree>
    <p:extLst>
      <p:ext uri="{BB962C8B-B14F-4D97-AF65-F5344CB8AC3E}">
        <p14:creationId xmlns:p14="http://schemas.microsoft.com/office/powerpoint/2010/main" val="116241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endParaRPr lang="en-US" dirty="0"/>
          </a:p>
        </p:txBody>
      </p:sp>
      <p:sp>
        <p:nvSpPr>
          <p:cNvPr id="3" name="Content Placeholder 2"/>
          <p:cNvSpPr>
            <a:spLocks noGrp="1"/>
          </p:cNvSpPr>
          <p:nvPr>
            <p:ph idx="1"/>
          </p:nvPr>
        </p:nvSpPr>
        <p:spPr>
          <a:xfrm>
            <a:off x="457200" y="1219200"/>
            <a:ext cx="7620000" cy="4800600"/>
          </a:xfrm>
        </p:spPr>
        <p:txBody>
          <a:bodyPr>
            <a:normAutofit/>
          </a:bodyPr>
          <a:lstStyle/>
          <a:p>
            <a:r>
              <a:rPr lang="en-US" sz="4000" u="sng" dirty="0" smtClean="0">
                <a:latin typeface="Times New Roman" panose="02020603050405020304" pitchFamily="18" charset="0"/>
                <a:cs typeface="Times New Roman" panose="02020603050405020304" pitchFamily="18" charset="0"/>
              </a:rPr>
              <a:t>Proofing:</a:t>
            </a:r>
          </a:p>
          <a:p>
            <a:endParaRPr lang="en-US" u="sng" dirty="0" smtClean="0">
              <a:latin typeface="Times New Roman" panose="02020603050405020304" pitchFamily="18" charset="0"/>
              <a:cs typeface="Times New Roman" panose="02020603050405020304" pitchFamily="18" charset="0"/>
            </a:endParaRPr>
          </a:p>
          <a:p>
            <a:pPr marL="114300" indent="0">
              <a:buNone/>
            </a:pPr>
            <a:r>
              <a:rPr lang="en-US" dirty="0" smtClean="0">
                <a:latin typeface="Times New Roman" panose="02020603050405020304" pitchFamily="18" charset="0"/>
                <a:cs typeface="Times New Roman" panose="02020603050405020304" pitchFamily="18" charset="0"/>
              </a:rPr>
              <a:t> - Usually is done on a paper document supplied by the printer</a:t>
            </a:r>
          </a:p>
          <a:p>
            <a:pPr marL="114300" indent="0">
              <a:buNone/>
            </a:pPr>
            <a:r>
              <a:rPr lang="en-US" dirty="0" smtClean="0">
                <a:latin typeface="Times New Roman" panose="02020603050405020304" pitchFamily="18" charset="0"/>
                <a:cs typeface="Times New Roman" panose="02020603050405020304" pitchFamily="18" charset="0"/>
              </a:rPr>
              <a:t> - Always done on the manuscript just before publication</a:t>
            </a:r>
          </a:p>
          <a:p>
            <a:pPr marL="11430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Is not copyediting/line-editing</a:t>
            </a:r>
          </a:p>
          <a:p>
            <a:pPr marL="114300" indent="0">
              <a:buNone/>
            </a:pPr>
            <a:r>
              <a:rPr lang="en-US" dirty="0" smtClean="0">
                <a:latin typeface="Times New Roman" panose="02020603050405020304" pitchFamily="18" charset="0"/>
                <a:cs typeface="Times New Roman" panose="02020603050405020304" pitchFamily="18" charset="0"/>
              </a:rPr>
              <a:t>	</a:t>
            </a:r>
          </a:p>
          <a:p>
            <a:pPr marL="114300" indent="0">
              <a:buNone/>
            </a:pPr>
            <a:r>
              <a:rPr lang="en-US" dirty="0" smtClean="0">
                <a:latin typeface="Times New Roman" panose="02020603050405020304" pitchFamily="18" charset="0"/>
                <a:cs typeface="Times New Roman" panose="02020603050405020304" pitchFamily="18" charset="0"/>
              </a:rPr>
              <a:t>Addresses: spelling, punctuation, layout – including hyphenations, widows, orphans, headers, footers, chapter head and copyright pages, TOC accuracy, layout of images, index, footnotes…</a:t>
            </a:r>
          </a:p>
          <a:p>
            <a:pPr marL="114300" indent="0">
              <a:buNone/>
            </a:pP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47161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Important When Working With an Editor?</a:t>
            </a:r>
            <a:endParaRPr lang="en-US" dirty="0"/>
          </a:p>
        </p:txBody>
      </p:sp>
      <p:sp>
        <p:nvSpPr>
          <p:cNvPr id="3" name="Content Placeholder 2"/>
          <p:cNvSpPr>
            <a:spLocks noGrp="1"/>
          </p:cNvSpPr>
          <p:nvPr>
            <p:ph idx="1"/>
          </p:nvPr>
        </p:nvSpPr>
        <p:spPr>
          <a:xfrm>
            <a:off x="457200" y="1828800"/>
            <a:ext cx="7772400" cy="4800600"/>
          </a:xfrm>
        </p:spPr>
        <p:txBody>
          <a:bodyPr>
            <a:normAutofit lnSpcReduction="10000"/>
          </a:bodyPr>
          <a:lstStyle/>
          <a:p>
            <a:r>
              <a:rPr lang="en-US" sz="3200" u="sng" dirty="0" smtClean="0">
                <a:latin typeface="Times New Roman" panose="02020603050405020304" pitchFamily="18" charset="0"/>
                <a:cs typeface="Times New Roman" panose="02020603050405020304" pitchFamily="18" charset="0"/>
              </a:rPr>
              <a:t>As with most things – that you both understand each other.</a:t>
            </a:r>
          </a:p>
          <a:p>
            <a:pPr marL="114300" indent="0">
              <a:buNone/>
            </a:pPr>
            <a:r>
              <a:rPr lang="en-US" dirty="0" smtClean="0">
                <a:latin typeface="Times New Roman" panose="02020603050405020304" pitchFamily="18" charset="0"/>
                <a:cs typeface="Times New Roman" panose="02020603050405020304" pitchFamily="18" charset="0"/>
              </a:rPr>
              <a:t>- Understand their definition of the typ</a:t>
            </a:r>
            <a:r>
              <a:rPr lang="en-US" dirty="0" smtClean="0">
                <a:latin typeface="Times New Roman" panose="02020603050405020304" pitchFamily="18" charset="0"/>
                <a:cs typeface="Times New Roman" panose="02020603050405020304" pitchFamily="18" charset="0"/>
              </a:rPr>
              <a:t>e of edit they are providing.</a:t>
            </a:r>
            <a:endParaRPr lang="en-US" dirty="0">
              <a:latin typeface="Times New Roman" panose="02020603050405020304" pitchFamily="18" charset="0"/>
              <a:cs typeface="Times New Roman" panose="02020603050405020304" pitchFamily="18" charset="0"/>
            </a:endParaRPr>
          </a:p>
          <a:p>
            <a:pPr marL="114300" indent="0">
              <a:buNone/>
            </a:pPr>
            <a:r>
              <a:rPr lang="en-US" dirty="0" smtClean="0">
                <a:latin typeface="Times New Roman" panose="02020603050405020304" pitchFamily="18" charset="0"/>
                <a:cs typeface="Times New Roman" panose="02020603050405020304" pitchFamily="18" charset="0"/>
              </a:rPr>
              <a:t>- Ask for a test edit (it should be free)</a:t>
            </a:r>
          </a:p>
          <a:p>
            <a:pPr marL="114300" indent="0">
              <a:buNone/>
            </a:pP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You or your editor may </a:t>
            </a:r>
            <a:r>
              <a:rPr lang="en-US" dirty="0" smtClean="0">
                <a:latin typeface="Times New Roman" panose="02020603050405020304" pitchFamily="18" charset="0"/>
                <a:cs typeface="Times New Roman" panose="02020603050405020304" pitchFamily="18" charset="0"/>
              </a:rPr>
              <a:t>or may not need/want a contract</a:t>
            </a:r>
          </a:p>
          <a:p>
            <a:pPr marL="114300" indent="0">
              <a:buNone/>
            </a:pPr>
            <a:r>
              <a:rPr lang="en-US" dirty="0" smtClean="0">
                <a:latin typeface="Times New Roman" panose="02020603050405020304" pitchFamily="18" charset="0"/>
                <a:cs typeface="Times New Roman" panose="02020603050405020304" pitchFamily="18" charset="0"/>
              </a:rPr>
              <a:t>- If there is a particular style you write in (i.e., italicized foreign words, your main protagonist has a certain/odd style of speaking…) and you don’t want that changed, let the editor know ahead of time.</a:t>
            </a:r>
          </a:p>
          <a:p>
            <a:pPr marL="114300" indent="0">
              <a:buNone/>
            </a:pPr>
            <a:r>
              <a:rPr lang="en-US" dirty="0" smtClean="0">
                <a:latin typeface="Times New Roman" panose="02020603050405020304" pitchFamily="18" charset="0"/>
                <a:cs typeface="Times New Roman" panose="02020603050405020304" pitchFamily="18" charset="0"/>
              </a:rPr>
              <a:t>- You understand their payment system – when payments are due, how to pay and how much, what happens if it takes the editor more time…</a:t>
            </a:r>
          </a:p>
          <a:p>
            <a:pPr marL="114300" indent="0">
              <a:buNone/>
            </a:pPr>
            <a:r>
              <a:rPr lang="en-US" dirty="0" smtClean="0">
                <a:latin typeface="Times New Roman" panose="02020603050405020304" pitchFamily="18" charset="0"/>
                <a:cs typeface="Times New Roman" panose="02020603050405020304" pitchFamily="18" charset="0"/>
              </a:rPr>
              <a:t>-Time line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5732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620000" cy="1143000"/>
          </a:xfrm>
        </p:spPr>
        <p:txBody>
          <a:bodyPr/>
          <a:lstStyle/>
          <a:p>
            <a:r>
              <a:rPr lang="en-US" sz="4000" dirty="0" smtClean="0"/>
              <a:t>Keep in mind – Editing is not an exact science. It is more of an Art!</a:t>
            </a:r>
            <a:endParaRPr lang="en-US" sz="4000" dirty="0"/>
          </a:p>
        </p:txBody>
      </p:sp>
      <p:sp>
        <p:nvSpPr>
          <p:cNvPr id="3" name="Content Placeholder 2"/>
          <p:cNvSpPr>
            <a:spLocks noGrp="1"/>
          </p:cNvSpPr>
          <p:nvPr>
            <p:ph idx="1"/>
          </p:nvPr>
        </p:nvSpPr>
        <p:spPr>
          <a:xfrm>
            <a:off x="381000" y="2286000"/>
            <a:ext cx="7620000" cy="4267200"/>
          </a:xfrm>
        </p:spPr>
        <p:txBody>
          <a:bodyPr/>
          <a:lstStyle/>
          <a:p>
            <a:r>
              <a:rPr lang="en-US" dirty="0" smtClean="0">
                <a:latin typeface="Times New Roman" panose="02020603050405020304" pitchFamily="18" charset="0"/>
                <a:cs typeface="Times New Roman" panose="02020603050405020304" pitchFamily="18" charset="0"/>
              </a:rPr>
              <a:t>There are some rules that are hard and fast:</a:t>
            </a:r>
          </a:p>
          <a:p>
            <a:pPr lvl="1"/>
            <a:r>
              <a:rPr lang="en-US" dirty="0" smtClean="0">
                <a:latin typeface="Times New Roman" panose="02020603050405020304" pitchFamily="18" charset="0"/>
                <a:cs typeface="Times New Roman" panose="02020603050405020304" pitchFamily="18" charset="0"/>
              </a:rPr>
              <a:t>Commas and periods always go inside quotes, colons and semicolons do not.</a:t>
            </a:r>
          </a:p>
          <a:p>
            <a:pPr lvl="1"/>
            <a:r>
              <a:rPr lang="en-US" dirty="0" smtClean="0">
                <a:latin typeface="Times New Roman" panose="02020603050405020304" pitchFamily="18" charset="0"/>
                <a:cs typeface="Times New Roman" panose="02020603050405020304" pitchFamily="18" charset="0"/>
              </a:rPr>
              <a:t>If you use a semicolon, the text after the semicolon has to be a complete sentence (or clause).</a:t>
            </a:r>
          </a:p>
          <a:p>
            <a:r>
              <a:rPr lang="en-US" dirty="0" smtClean="0">
                <a:latin typeface="Times New Roman" panose="02020603050405020304" pitchFamily="18" charset="0"/>
                <a:cs typeface="Times New Roman" panose="02020603050405020304" pitchFamily="18" charset="0"/>
              </a:rPr>
              <a:t>Unfortunately, there are many things that are up for debate:</a:t>
            </a:r>
          </a:p>
          <a:p>
            <a:pPr lvl="1"/>
            <a:r>
              <a:rPr lang="en-US" dirty="0" smtClean="0">
                <a:latin typeface="Times New Roman" panose="02020603050405020304" pitchFamily="18" charset="0"/>
                <a:cs typeface="Times New Roman" panose="02020603050405020304" pitchFamily="18" charset="0"/>
              </a:rPr>
              <a:t>When you use a semicolon</a:t>
            </a:r>
          </a:p>
          <a:p>
            <a:pPr lvl="1"/>
            <a:r>
              <a:rPr lang="en-US" dirty="0" smtClean="0">
                <a:latin typeface="Times New Roman" panose="02020603050405020304" pitchFamily="18" charset="0"/>
                <a:cs typeface="Times New Roman" panose="02020603050405020304" pitchFamily="18" charset="0"/>
              </a:rPr>
              <a:t>Comma usage (that discussion could go on all day!)</a:t>
            </a:r>
          </a:p>
          <a:p>
            <a:r>
              <a:rPr lang="en-US" dirty="0" smtClean="0">
                <a:latin typeface="Times New Roman" panose="02020603050405020304" pitchFamily="18" charset="0"/>
                <a:cs typeface="Times New Roman" panose="02020603050405020304" pitchFamily="18" charset="0"/>
              </a:rPr>
              <a:t>Some decisions can be made by the style guide used, which depends on the genre or where the text will be see (web, newsprint, book…).</a:t>
            </a:r>
          </a:p>
        </p:txBody>
      </p:sp>
    </p:spTree>
    <p:extLst>
      <p:ext uri="{BB962C8B-B14F-4D97-AF65-F5344CB8AC3E}">
        <p14:creationId xmlns:p14="http://schemas.microsoft.com/office/powerpoint/2010/main" val="37020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Errors</a:t>
            </a:r>
            <a:endParaRPr lang="en-US" dirty="0"/>
          </a:p>
        </p:txBody>
      </p:sp>
      <p:sp>
        <p:nvSpPr>
          <p:cNvPr id="3" name="Content Placeholder 2"/>
          <p:cNvSpPr>
            <a:spLocks noGrp="1"/>
          </p:cNvSpPr>
          <p:nvPr>
            <p:ph idx="1"/>
          </p:nvPr>
        </p:nvSpPr>
        <p:spPr/>
        <p:txBody>
          <a:bodyPr/>
          <a:lstStyle/>
          <a:p>
            <a:r>
              <a:rPr lang="en-US" sz="2800" dirty="0" smtClean="0">
                <a:latin typeface="Times New Roman" panose="02020603050405020304" pitchFamily="18" charset="0"/>
                <a:cs typeface="Times New Roman" panose="02020603050405020304" pitchFamily="18" charset="0"/>
              </a:rPr>
              <a:t>Overuse of adverbs </a:t>
            </a:r>
          </a:p>
          <a:p>
            <a:pPr lvl="1"/>
            <a:r>
              <a:rPr lang="en-US" dirty="0" smtClean="0">
                <a:latin typeface="Times New Roman" panose="02020603050405020304" pitchFamily="18" charset="0"/>
                <a:cs typeface="Times New Roman" panose="02020603050405020304" pitchFamily="18" charset="0"/>
              </a:rPr>
              <a:t>patiently, warily, suspiciously</a:t>
            </a:r>
          </a:p>
          <a:p>
            <a:endParaRPr lang="en-US" sz="20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Overuse of prepositional phrases</a:t>
            </a:r>
          </a:p>
          <a:p>
            <a:pPr lvl="1"/>
            <a:r>
              <a:rPr lang="en-US" dirty="0" smtClean="0">
                <a:latin typeface="Times New Roman" panose="02020603050405020304" pitchFamily="18" charset="0"/>
                <a:cs typeface="Times New Roman" panose="02020603050405020304" pitchFamily="18" charset="0"/>
              </a:rPr>
              <a:t>As he handed the check to me, he looked the other way.</a:t>
            </a:r>
          </a:p>
          <a:p>
            <a:pPr lvl="1"/>
            <a:r>
              <a:rPr lang="en-US" dirty="0" smtClean="0">
                <a:latin typeface="Times New Roman" panose="02020603050405020304" pitchFamily="18" charset="0"/>
                <a:cs typeface="Times New Roman" panose="02020603050405020304" pitchFamily="18" charset="0"/>
              </a:rPr>
              <a:t>As he handed me the check, he looked the other way.</a:t>
            </a:r>
          </a:p>
          <a:p>
            <a:pPr lvl="1"/>
            <a:r>
              <a:rPr lang="en-US" dirty="0" smtClean="0">
                <a:latin typeface="Times New Roman" panose="02020603050405020304" pitchFamily="18" charset="0"/>
                <a:cs typeface="Times New Roman" panose="02020603050405020304" pitchFamily="18" charset="0"/>
              </a:rPr>
              <a:t>(other examples on writetightsite.com)</a:t>
            </a:r>
          </a:p>
          <a:p>
            <a:pPr marL="114300" indent="0">
              <a:buNone/>
            </a:pPr>
            <a:endParaRPr lang="en-US" sz="20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Overuse of </a:t>
            </a:r>
            <a:r>
              <a:rPr lang="en-US" sz="2400" dirty="0" smtClean="0">
                <a:latin typeface="Times New Roman" panose="02020603050405020304" pitchFamily="18" charset="0"/>
                <a:cs typeface="Times New Roman" panose="02020603050405020304" pitchFamily="18" charset="0"/>
              </a:rPr>
              <a:t>flowery </a:t>
            </a:r>
            <a:r>
              <a:rPr lang="en-US" sz="2400" dirty="0" smtClean="0">
                <a:latin typeface="Times New Roman" panose="02020603050405020304" pitchFamily="18" charset="0"/>
                <a:cs typeface="Times New Roman" panose="02020603050405020304" pitchFamily="18" charset="0"/>
              </a:rPr>
              <a:t>dialogue </a:t>
            </a:r>
            <a:r>
              <a:rPr lang="en-US" sz="2400" dirty="0" smtClean="0">
                <a:latin typeface="Times New Roman" panose="02020603050405020304" pitchFamily="18" charset="0"/>
                <a:cs typeface="Times New Roman" panose="02020603050405020304" pitchFamily="18" charset="0"/>
              </a:rPr>
              <a:t>attributions,  AKA </a:t>
            </a:r>
            <a:r>
              <a:rPr lang="en-US" sz="2400" dirty="0" smtClean="0">
                <a:latin typeface="Times New Roman" panose="02020603050405020304" pitchFamily="18" charset="0"/>
                <a:cs typeface="Times New Roman" panose="02020603050405020304" pitchFamily="18" charset="0"/>
              </a:rPr>
              <a:t>dialogue tags</a:t>
            </a:r>
          </a:p>
          <a:p>
            <a:pPr lvl="1"/>
            <a:r>
              <a:rPr lang="en-US" dirty="0" smtClean="0">
                <a:latin typeface="Times New Roman" panose="02020603050405020304" pitchFamily="18" charset="0"/>
                <a:cs typeface="Times New Roman" panose="02020603050405020304" pitchFamily="18" charset="0"/>
              </a:rPr>
              <a:t>He cajoled, she declared</a:t>
            </a:r>
          </a:p>
          <a:p>
            <a:pPr marL="411480" lvl="1"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179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Overuse of the Passive Voice	</a:t>
            </a:r>
            <a:endParaRPr lang="en-US" dirty="0"/>
          </a:p>
        </p:txBody>
      </p:sp>
      <p:sp>
        <p:nvSpPr>
          <p:cNvPr id="3" name="Content Placeholder 2"/>
          <p:cNvSpPr>
            <a:spLocks noGrp="1"/>
          </p:cNvSpPr>
          <p:nvPr>
            <p:ph idx="1"/>
          </p:nvPr>
        </p:nvSpPr>
        <p:spPr>
          <a:xfrm>
            <a:off x="457200" y="1371600"/>
            <a:ext cx="7620000" cy="5029200"/>
          </a:xfrm>
        </p:spPr>
        <p:txBody>
          <a:bodyPr/>
          <a:lstStyle/>
          <a:p>
            <a:r>
              <a:rPr lang="en-US" dirty="0" smtClean="0">
                <a:latin typeface="Times New Roman" panose="02020603050405020304" pitchFamily="18" charset="0"/>
                <a:cs typeface="Times New Roman" panose="02020603050405020304" pitchFamily="18" charset="0"/>
              </a:rPr>
              <a:t>The best way to find the passive voice in your writing:</a:t>
            </a:r>
          </a:p>
          <a:p>
            <a:pPr marL="114300" indent="0">
              <a:buNone/>
            </a:pPr>
            <a:r>
              <a:rPr lang="en-US" dirty="0" smtClean="0">
                <a:latin typeface="Times New Roman" panose="02020603050405020304" pitchFamily="18" charset="0"/>
                <a:cs typeface="Times New Roman" panose="02020603050405020304" pitchFamily="18" charset="0"/>
              </a:rPr>
              <a:t>- Look for the form </a:t>
            </a:r>
            <a:r>
              <a:rPr lang="en-US" dirty="0">
                <a:latin typeface="Times New Roman" panose="02020603050405020304" pitchFamily="18" charset="0"/>
                <a:cs typeface="Times New Roman" panose="02020603050405020304" pitchFamily="18" charset="0"/>
              </a:rPr>
              <a:t>of “</a:t>
            </a:r>
            <a:r>
              <a:rPr lang="en-US" dirty="0">
                <a:solidFill>
                  <a:srgbClr val="00B050"/>
                </a:solidFill>
                <a:latin typeface="Times New Roman" panose="02020603050405020304" pitchFamily="18" charset="0"/>
                <a:cs typeface="Times New Roman" panose="02020603050405020304" pitchFamily="18" charset="0"/>
              </a:rPr>
              <a:t>to be</a:t>
            </a:r>
            <a:r>
              <a:rPr lang="en-US" dirty="0">
                <a:latin typeface="Times New Roman" panose="02020603050405020304" pitchFamily="18" charset="0"/>
                <a:cs typeface="Times New Roman" panose="02020603050405020304" pitchFamily="18" charset="0"/>
              </a:rPr>
              <a:t>” + </a:t>
            </a:r>
            <a:r>
              <a:rPr lang="en-US" dirty="0">
                <a:solidFill>
                  <a:srgbClr val="FF0000"/>
                </a:solidFill>
                <a:latin typeface="Times New Roman" panose="02020603050405020304" pitchFamily="18" charset="0"/>
                <a:cs typeface="Times New Roman" panose="02020603050405020304" pitchFamily="18" charset="0"/>
              </a:rPr>
              <a:t>past </a:t>
            </a:r>
            <a:r>
              <a:rPr lang="en-US" dirty="0" smtClean="0">
                <a:solidFill>
                  <a:srgbClr val="FF0000"/>
                </a:solidFill>
                <a:latin typeface="Times New Roman" panose="02020603050405020304" pitchFamily="18" charset="0"/>
                <a:cs typeface="Times New Roman" panose="02020603050405020304" pitchFamily="18" charset="0"/>
              </a:rPr>
              <a:t>participle </a:t>
            </a:r>
            <a:r>
              <a:rPr lang="en-US" dirty="0" smtClean="0">
                <a:latin typeface="Times New Roman" panose="02020603050405020304" pitchFamily="18" charset="0"/>
                <a:cs typeface="Times New Roman" panose="02020603050405020304" pitchFamily="18" charset="0"/>
              </a:rPr>
              <a:t>(sometimes but not always ends in – </a:t>
            </a:r>
            <a:r>
              <a:rPr lang="en-US" dirty="0" err="1" smtClean="0">
                <a:latin typeface="Times New Roman" panose="02020603050405020304" pitchFamily="18" charset="0"/>
                <a:cs typeface="Times New Roman" panose="02020603050405020304" pitchFamily="18" charset="0"/>
              </a:rPr>
              <a:t>ed</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passive </a:t>
            </a:r>
            <a:r>
              <a:rPr lang="en-US" dirty="0" smtClean="0">
                <a:latin typeface="Times New Roman" panose="02020603050405020304" pitchFamily="18" charset="0"/>
                <a:cs typeface="Times New Roman" panose="02020603050405020304" pitchFamily="18" charset="0"/>
              </a:rPr>
              <a:t>voice</a:t>
            </a:r>
          </a:p>
          <a:p>
            <a:pPr marL="114300" indent="0">
              <a:buNone/>
            </a:pPr>
            <a:r>
              <a:rPr lang="en-US" dirty="0">
                <a:latin typeface="Times New Roman" panose="02020603050405020304" pitchFamily="18" charset="0"/>
                <a:cs typeface="Times New Roman" panose="02020603050405020304" pitchFamily="18" charset="0"/>
              </a:rPr>
              <a:t>(forms of “to be</a:t>
            </a:r>
            <a:r>
              <a:rPr lang="en-US" dirty="0" smtClean="0">
                <a:latin typeface="Times New Roman" panose="02020603050405020304" pitchFamily="18" charset="0"/>
                <a:cs typeface="Times New Roman" panose="02020603050405020304" pitchFamily="18" charset="0"/>
              </a:rPr>
              <a:t>”: is</a:t>
            </a:r>
            <a:r>
              <a:rPr lang="en-US" dirty="0">
                <a:latin typeface="Times New Roman" panose="02020603050405020304" pitchFamily="18" charset="0"/>
                <a:cs typeface="Times New Roman" panose="02020603050405020304" pitchFamily="18" charset="0"/>
              </a:rPr>
              <a:t>, are, </a:t>
            </a:r>
            <a:r>
              <a:rPr lang="en-US" dirty="0" smtClean="0">
                <a:latin typeface="Times New Roman" panose="02020603050405020304" pitchFamily="18" charset="0"/>
                <a:cs typeface="Times New Roman" panose="02020603050405020304" pitchFamily="18" charset="0"/>
              </a:rPr>
              <a:t>am, </a:t>
            </a:r>
            <a:r>
              <a:rPr lang="en-US" dirty="0">
                <a:latin typeface="Times New Roman" panose="02020603050405020304" pitchFamily="18" charset="0"/>
                <a:cs typeface="Times New Roman" panose="02020603050405020304" pitchFamily="18" charset="0"/>
              </a:rPr>
              <a:t>was, were, has been, have been, had been, will be, will have been, </a:t>
            </a:r>
            <a:r>
              <a:rPr lang="en-US" dirty="0" smtClean="0">
                <a:latin typeface="Times New Roman" panose="02020603050405020304" pitchFamily="18" charset="0"/>
                <a:cs typeface="Times New Roman" panose="02020603050405020304" pitchFamily="18" charset="0"/>
              </a:rPr>
              <a:t>being)</a:t>
            </a:r>
          </a:p>
          <a:p>
            <a:pPr marL="114300" indent="0">
              <a:buNone/>
            </a:pPr>
            <a:r>
              <a:rPr lang="en-US" dirty="0" smtClean="0">
                <a:latin typeface="Times New Roman" panose="02020603050405020304" pitchFamily="18" charset="0"/>
                <a:cs typeface="Times New Roman" panose="02020603050405020304" pitchFamily="18" charset="0"/>
              </a:rPr>
              <a:t>- Ask yourself: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s a person or thing doing the action?</a:t>
            </a:r>
            <a:endParaRPr lang="en-US" dirty="0">
              <a:latin typeface="Times New Roman" panose="02020603050405020304" pitchFamily="18" charset="0"/>
              <a:cs typeface="Times New Roman" panose="02020603050405020304" pitchFamily="18" charset="0"/>
            </a:endParaRPr>
          </a:p>
          <a:p>
            <a:r>
              <a:rPr lang="en-US" i="1" dirty="0" smtClean="0">
                <a:latin typeface="Times New Roman" panose="02020603050405020304" pitchFamily="18" charset="0"/>
                <a:cs typeface="Times New Roman" panose="02020603050405020304" pitchFamily="18" charset="0"/>
              </a:rPr>
              <a:t>The house </a:t>
            </a:r>
            <a:r>
              <a:rPr lang="en-US" i="1" dirty="0">
                <a:solidFill>
                  <a:srgbClr val="00B050"/>
                </a:solidFill>
                <a:latin typeface="Times New Roman" panose="02020603050405020304" pitchFamily="18" charset="0"/>
                <a:cs typeface="Times New Roman" panose="02020603050405020304" pitchFamily="18" charset="0"/>
              </a:rPr>
              <a:t>has been </a:t>
            </a:r>
            <a:r>
              <a:rPr lang="en-US" i="1" dirty="0">
                <a:latin typeface="Times New Roman" panose="02020603050405020304" pitchFamily="18" charset="0"/>
                <a:cs typeface="Times New Roman" panose="02020603050405020304" pitchFamily="18" charset="0"/>
              </a:rPr>
              <a:t>scorch</a:t>
            </a:r>
            <a:r>
              <a:rPr lang="en-US" i="1" dirty="0">
                <a:solidFill>
                  <a:srgbClr val="FF0000"/>
                </a:solidFill>
                <a:latin typeface="Times New Roman" panose="02020603050405020304" pitchFamily="18" charset="0"/>
                <a:cs typeface="Times New Roman" panose="02020603050405020304" pitchFamily="18" charset="0"/>
              </a:rPr>
              <a:t>ed by </a:t>
            </a:r>
            <a:r>
              <a:rPr lang="en-US" i="1" dirty="0">
                <a:latin typeface="Times New Roman" panose="02020603050405020304" pitchFamily="18" charset="0"/>
                <a:cs typeface="Times New Roman" panose="02020603050405020304" pitchFamily="18" charset="0"/>
              </a:rPr>
              <a:t>the </a:t>
            </a:r>
            <a:r>
              <a:rPr lang="en-US" i="1" dirty="0" smtClean="0">
                <a:latin typeface="Times New Roman" panose="02020603050405020304" pitchFamily="18" charset="0"/>
                <a:cs typeface="Times New Roman" panose="02020603050405020304" pitchFamily="18" charset="0"/>
              </a:rPr>
              <a:t>dragon.</a:t>
            </a:r>
          </a:p>
          <a:p>
            <a:pPr lvl="1"/>
            <a:r>
              <a:rPr lang="en-US" i="1" dirty="0" smtClean="0">
                <a:latin typeface="Times New Roman" panose="02020603050405020304" pitchFamily="18" charset="0"/>
                <a:cs typeface="Times New Roman" panose="02020603050405020304" pitchFamily="18" charset="0"/>
              </a:rPr>
              <a:t>The dragon scorched the house.</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When her house </a:t>
            </a:r>
            <a:r>
              <a:rPr lang="en-US" i="1" dirty="0">
                <a:solidFill>
                  <a:srgbClr val="00B050"/>
                </a:solidFill>
                <a:latin typeface="Times New Roman" panose="02020603050405020304" pitchFamily="18" charset="0"/>
                <a:cs typeface="Times New Roman" panose="02020603050405020304" pitchFamily="18" charset="0"/>
              </a:rPr>
              <a:t>was</a:t>
            </a:r>
            <a:r>
              <a:rPr lang="en-US" i="1" dirty="0">
                <a:latin typeface="Times New Roman" panose="02020603050405020304" pitchFamily="18" charset="0"/>
                <a:cs typeface="Times New Roman" panose="02020603050405020304" pitchFamily="18" charset="0"/>
              </a:rPr>
              <a:t> invad</a:t>
            </a:r>
            <a:r>
              <a:rPr lang="en-US" i="1" dirty="0">
                <a:solidFill>
                  <a:srgbClr val="FF0000"/>
                </a:solidFill>
                <a:latin typeface="Times New Roman" panose="02020603050405020304" pitchFamily="18" charset="0"/>
                <a:cs typeface="Times New Roman" panose="02020603050405020304" pitchFamily="18" charset="0"/>
              </a:rPr>
              <a:t>ed</a:t>
            </a:r>
            <a:r>
              <a:rPr lang="en-US" i="1" dirty="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Mary had to leave.</a:t>
            </a:r>
          </a:p>
          <a:p>
            <a:pPr lvl="1"/>
            <a:r>
              <a:rPr lang="en-US" i="1" dirty="0" smtClean="0">
                <a:latin typeface="Times New Roman" panose="02020603050405020304" pitchFamily="18" charset="0"/>
                <a:cs typeface="Times New Roman" panose="02020603050405020304" pitchFamily="18" charset="0"/>
              </a:rPr>
              <a:t>When the bees invaded her house, Mary had to leave.</a:t>
            </a:r>
          </a:p>
          <a:p>
            <a:r>
              <a:rPr lang="en-US" i="1" dirty="0" smtClean="0">
                <a:latin typeface="Times New Roman" panose="02020603050405020304" pitchFamily="18" charset="0"/>
                <a:cs typeface="Times New Roman" panose="02020603050405020304" pitchFamily="18" charset="0"/>
              </a:rPr>
              <a:t>A new system of control </a:t>
            </a:r>
            <a:r>
              <a:rPr lang="en-US" i="1" dirty="0" smtClean="0">
                <a:solidFill>
                  <a:srgbClr val="00B050"/>
                </a:solidFill>
                <a:latin typeface="Times New Roman" panose="02020603050405020304" pitchFamily="18" charset="0"/>
                <a:cs typeface="Times New Roman" panose="02020603050405020304" pitchFamily="18" charset="0"/>
              </a:rPr>
              <a:t>was</a:t>
            </a:r>
            <a:r>
              <a:rPr lang="en-US" i="1" dirty="0" smtClean="0">
                <a:latin typeface="Times New Roman" panose="02020603050405020304" pitchFamily="18" charset="0"/>
                <a:cs typeface="Times New Roman" panose="02020603050405020304" pitchFamily="18" charset="0"/>
              </a:rPr>
              <a:t> </a:t>
            </a:r>
            <a:r>
              <a:rPr lang="en-US" i="1" dirty="0" smtClean="0">
                <a:solidFill>
                  <a:srgbClr val="FF0000"/>
                </a:solidFill>
                <a:latin typeface="Times New Roman" panose="02020603050405020304" pitchFamily="18" charset="0"/>
                <a:cs typeface="Times New Roman" panose="02020603050405020304" pitchFamily="18" charset="0"/>
              </a:rPr>
              <a:t>set up</a:t>
            </a:r>
            <a:r>
              <a:rPr lang="en-US" i="1" dirty="0" smtClean="0">
                <a:latin typeface="Times New Roman" panose="02020603050405020304" pitchFamily="18" charset="0"/>
                <a:cs typeface="Times New Roman" panose="02020603050405020304" pitchFamily="18" charset="0"/>
              </a:rPr>
              <a:t>.</a:t>
            </a:r>
          </a:p>
          <a:p>
            <a:pPr lvl="1"/>
            <a:r>
              <a:rPr lang="en-US" i="1" dirty="0" smtClean="0">
                <a:latin typeface="Times New Roman" panose="02020603050405020304" pitchFamily="18" charset="0"/>
                <a:cs typeface="Times New Roman" panose="02020603050405020304" pitchFamily="18" charset="0"/>
              </a:rPr>
              <a:t>Melvin set up a new system of control.</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129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Lie vs Lay	</a:t>
            </a:r>
            <a:endParaRPr lang="en-US" dirty="0"/>
          </a:p>
        </p:txBody>
      </p:sp>
      <p:sp>
        <p:nvSpPr>
          <p:cNvPr id="5" name="Content Placeholder 4"/>
          <p:cNvSpPr>
            <a:spLocks noGrp="1"/>
          </p:cNvSpPr>
          <p:nvPr>
            <p:ph idx="1"/>
          </p:nvPr>
        </p:nvSpPr>
        <p:spPr>
          <a:xfrm>
            <a:off x="457200" y="1676400"/>
            <a:ext cx="7620000" cy="4724400"/>
          </a:xfrm>
        </p:spPr>
        <p:txBody>
          <a:bodyPr/>
          <a:lstStyle/>
          <a:p>
            <a:r>
              <a:rPr lang="en-US" dirty="0" smtClean="0">
                <a:latin typeface="Times New Roman" panose="02020603050405020304" pitchFamily="18" charset="0"/>
                <a:cs typeface="Times New Roman" panose="02020603050405020304" pitchFamily="18" charset="0"/>
              </a:rPr>
              <a:t>Tense              </a:t>
            </a:r>
            <a:r>
              <a:rPr lang="en-US" u="sng" dirty="0" smtClean="0">
                <a:latin typeface="Times New Roman" panose="02020603050405020304" pitchFamily="18" charset="0"/>
                <a:cs typeface="Times New Roman" panose="02020603050405020304" pitchFamily="18" charset="0"/>
              </a:rPr>
              <a:t>Present		Past	Participle</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To recline	   lie, lying	lay	has/have/had lain</a:t>
            </a:r>
          </a:p>
          <a:p>
            <a:r>
              <a:rPr lang="en-US" dirty="0" smtClean="0">
                <a:latin typeface="Times New Roman" panose="02020603050405020304" pitchFamily="18" charset="0"/>
                <a:cs typeface="Times New Roman" panose="02020603050405020304" pitchFamily="18" charset="0"/>
              </a:rPr>
              <a:t>To put or place </a:t>
            </a:r>
          </a:p>
          <a:p>
            <a:pPr marL="114300" indent="0">
              <a:buNone/>
            </a:pPr>
            <a:r>
              <a:rPr lang="en-US" dirty="0" smtClean="0">
                <a:latin typeface="Times New Roman" panose="02020603050405020304" pitchFamily="18" charset="0"/>
                <a:cs typeface="Times New Roman" panose="02020603050405020304" pitchFamily="18" charset="0"/>
              </a:rPr>
              <a:t>                           lay, laying	laid	has/have/had laid</a:t>
            </a:r>
          </a:p>
          <a:p>
            <a:r>
              <a:rPr lang="en-US" dirty="0" smtClean="0">
                <a:latin typeface="Times New Roman" panose="02020603050405020304" pitchFamily="18" charset="0"/>
                <a:cs typeface="Times New Roman" panose="02020603050405020304" pitchFamily="18" charset="0"/>
              </a:rPr>
              <a:t>To tell a fib</a:t>
            </a:r>
          </a:p>
          <a:p>
            <a:pPr marL="114300" indent="0">
              <a:buNone/>
            </a:pPr>
            <a:r>
              <a:rPr lang="en-US" dirty="0" smtClean="0">
                <a:latin typeface="Times New Roman" panose="02020603050405020304" pitchFamily="18" charset="0"/>
                <a:cs typeface="Times New Roman" panose="02020603050405020304" pitchFamily="18" charset="0"/>
              </a:rPr>
              <a:t>                           lie, lying 	lied	has/have/had lied</a:t>
            </a:r>
          </a:p>
        </p:txBody>
      </p:sp>
    </p:spTree>
    <p:extLst>
      <p:ext uri="{BB962C8B-B14F-4D97-AF65-F5344CB8AC3E}">
        <p14:creationId xmlns:p14="http://schemas.microsoft.com/office/powerpoint/2010/main" val="3010212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or Affect?	</a:t>
            </a:r>
            <a:endParaRPr lang="en-US" dirty="0"/>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Effect </a:t>
            </a:r>
            <a:r>
              <a:rPr lang="en-US" dirty="0" smtClean="0">
                <a:latin typeface="Times New Roman" panose="02020603050405020304" pitchFamily="18" charset="0"/>
                <a:cs typeface="Times New Roman" panose="02020603050405020304" pitchFamily="18" charset="0"/>
              </a:rPr>
              <a:t>– most often used as a noun</a:t>
            </a:r>
          </a:p>
          <a:p>
            <a:pPr marL="411480" lvl="1" indent="0">
              <a:buNone/>
            </a:pPr>
            <a:r>
              <a:rPr lang="en-US" dirty="0" smtClean="0">
                <a:latin typeface="Times New Roman" panose="02020603050405020304" pitchFamily="18" charset="0"/>
                <a:cs typeface="Times New Roman" panose="02020603050405020304" pitchFamily="18" charset="0"/>
              </a:rPr>
              <a:t>	- means to show result/cause/bring-brought about</a:t>
            </a:r>
          </a:p>
          <a:p>
            <a:pPr marL="411480" lvl="1"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always has </a:t>
            </a:r>
            <a:r>
              <a:rPr lang="en-US" i="1" dirty="0" smtClean="0">
                <a:latin typeface="Times New Roman" panose="02020603050405020304" pitchFamily="18" charset="0"/>
                <a:cs typeface="Times New Roman" panose="02020603050405020304" pitchFamily="18" charset="0"/>
              </a:rPr>
              <a:t>a, an, the, no, any, take </a:t>
            </a:r>
            <a:r>
              <a:rPr lang="en-US" dirty="0" smtClean="0">
                <a:latin typeface="Times New Roman" panose="02020603050405020304" pitchFamily="18" charset="0"/>
                <a:cs typeface="Times New Roman" panose="02020603050405020304" pitchFamily="18" charset="0"/>
              </a:rPr>
              <a:t>in front of it</a:t>
            </a:r>
            <a:endParaRPr lang="en-US" dirty="0">
              <a:latin typeface="Times New Roman" panose="02020603050405020304" pitchFamily="18" charset="0"/>
              <a:cs typeface="Times New Roman" panose="02020603050405020304" pitchFamily="18" charset="0"/>
            </a:endParaRPr>
          </a:p>
          <a:p>
            <a:pPr marL="411480" lvl="1" indent="0">
              <a:buNone/>
            </a:pPr>
            <a:r>
              <a:rPr lang="en-US" i="1" dirty="0" smtClean="0">
                <a:latin typeface="Times New Roman" panose="02020603050405020304" pitchFamily="18" charset="0"/>
                <a:cs typeface="Times New Roman" panose="02020603050405020304" pitchFamily="18" charset="0"/>
              </a:rPr>
              <a:t>She had the effect she was looking for.</a:t>
            </a:r>
          </a:p>
          <a:p>
            <a:pPr marL="411480" lvl="1" indent="0">
              <a:buNone/>
            </a:pPr>
            <a:r>
              <a:rPr lang="en-US" dirty="0" smtClean="0">
                <a:latin typeface="Times New Roman" panose="02020603050405020304" pitchFamily="18" charset="0"/>
                <a:cs typeface="Times New Roman" panose="02020603050405020304" pitchFamily="18" charset="0"/>
              </a:rPr>
              <a:t>Rarely used as a verb – to cause</a:t>
            </a:r>
          </a:p>
          <a:p>
            <a:pPr marL="411480" lvl="1" indent="0">
              <a:buNone/>
            </a:pPr>
            <a:r>
              <a:rPr lang="en-US" i="1" dirty="0" smtClean="0">
                <a:latin typeface="Times New Roman" panose="02020603050405020304" pitchFamily="18" charset="0"/>
                <a:cs typeface="Times New Roman" panose="02020603050405020304" pitchFamily="18" charset="0"/>
              </a:rPr>
              <a:t>He effected (caused) the change in personnel</a:t>
            </a:r>
            <a:r>
              <a:rPr lang="en-US" i="1" dirty="0" smtClean="0">
                <a:latin typeface="Times New Roman" panose="02020603050405020304" pitchFamily="18" charset="0"/>
                <a:cs typeface="Times New Roman" panose="02020603050405020304" pitchFamily="18" charset="0"/>
              </a:rPr>
              <a:t>.</a:t>
            </a:r>
          </a:p>
          <a:p>
            <a:pPr lvl="0">
              <a:buClr>
                <a:srgbClr val="A9A57C"/>
              </a:buClr>
            </a:pPr>
            <a:r>
              <a:rPr lang="en-US" b="1" dirty="0">
                <a:solidFill>
                  <a:srgbClr val="2F2B20"/>
                </a:solidFill>
                <a:latin typeface="Times New Roman" panose="02020603050405020304" pitchFamily="18" charset="0"/>
                <a:cs typeface="Times New Roman" panose="02020603050405020304" pitchFamily="18" charset="0"/>
              </a:rPr>
              <a:t>Affect</a:t>
            </a:r>
            <a:r>
              <a:rPr lang="en-US" dirty="0">
                <a:solidFill>
                  <a:srgbClr val="2F2B20"/>
                </a:solidFill>
                <a:latin typeface="Times New Roman" panose="02020603050405020304" pitchFamily="18" charset="0"/>
                <a:cs typeface="Times New Roman" panose="02020603050405020304" pitchFamily="18" charset="0"/>
              </a:rPr>
              <a:t> – most often used as a verb</a:t>
            </a:r>
          </a:p>
          <a:p>
            <a:pPr marL="777240" lvl="2" indent="0">
              <a:buClr>
                <a:srgbClr val="D2CB6C"/>
              </a:buClr>
              <a:buNone/>
            </a:pPr>
            <a:r>
              <a:rPr lang="en-US" dirty="0">
                <a:solidFill>
                  <a:srgbClr val="2F2B20"/>
                </a:solidFill>
                <a:latin typeface="Times New Roman" panose="02020603050405020304" pitchFamily="18" charset="0"/>
                <a:cs typeface="Times New Roman" panose="02020603050405020304" pitchFamily="18" charset="0"/>
              </a:rPr>
              <a:t>	- </a:t>
            </a:r>
            <a:r>
              <a:rPr lang="en-US" sz="2000" dirty="0">
                <a:solidFill>
                  <a:srgbClr val="2F2B20"/>
                </a:solidFill>
                <a:latin typeface="Times New Roman" panose="02020603050405020304" pitchFamily="18" charset="0"/>
                <a:cs typeface="Times New Roman" panose="02020603050405020304" pitchFamily="18" charset="0"/>
              </a:rPr>
              <a:t>to show influence</a:t>
            </a:r>
          </a:p>
          <a:p>
            <a:pPr marL="777240" lvl="2" indent="0">
              <a:buClr>
                <a:srgbClr val="D2CB6C"/>
              </a:buClr>
              <a:buNone/>
            </a:pPr>
            <a:r>
              <a:rPr lang="en-US" sz="2000" dirty="0">
                <a:solidFill>
                  <a:srgbClr val="2F2B20"/>
                </a:solidFill>
                <a:latin typeface="Times New Roman" panose="02020603050405020304" pitchFamily="18" charset="0"/>
                <a:cs typeface="Times New Roman" panose="02020603050405020304" pitchFamily="18" charset="0"/>
              </a:rPr>
              <a:t>  - use when effect doesn’t work</a:t>
            </a:r>
          </a:p>
          <a:p>
            <a:pPr marL="114300" lvl="0" indent="0">
              <a:buClr>
                <a:srgbClr val="A9A57C"/>
              </a:buClr>
              <a:buNone/>
            </a:pPr>
            <a:r>
              <a:rPr lang="en-US" dirty="0">
                <a:solidFill>
                  <a:srgbClr val="2F2B20"/>
                </a:solidFill>
                <a:latin typeface="Times New Roman" panose="02020603050405020304" pitchFamily="18" charset="0"/>
                <a:cs typeface="Times New Roman" panose="02020603050405020304" pitchFamily="18" charset="0"/>
              </a:rPr>
              <a:t>    </a:t>
            </a:r>
            <a:r>
              <a:rPr lang="en-US" i="1" dirty="0">
                <a:solidFill>
                  <a:srgbClr val="2F2B20"/>
                </a:solidFill>
                <a:latin typeface="Times New Roman" panose="02020603050405020304" pitchFamily="18" charset="0"/>
                <a:cs typeface="Times New Roman" panose="02020603050405020304" pitchFamily="18" charset="0"/>
              </a:rPr>
              <a:t>How does that affect you?</a:t>
            </a:r>
          </a:p>
          <a:p>
            <a:pPr marL="114300" lvl="0" indent="0">
              <a:buClr>
                <a:srgbClr val="A9A57C"/>
              </a:buClr>
              <a:buNone/>
            </a:pPr>
            <a:r>
              <a:rPr lang="en-US" dirty="0">
                <a:solidFill>
                  <a:srgbClr val="2F2B20"/>
                </a:solidFill>
                <a:latin typeface="Times New Roman" panose="02020603050405020304" pitchFamily="18" charset="0"/>
                <a:cs typeface="Times New Roman" panose="02020603050405020304" pitchFamily="18" charset="0"/>
              </a:rPr>
              <a:t>    Rarely used as a noun – </a:t>
            </a:r>
            <a:r>
              <a:rPr lang="en-US" i="1" dirty="0">
                <a:solidFill>
                  <a:srgbClr val="2F2B20"/>
                </a:solidFill>
                <a:latin typeface="Times New Roman" panose="02020603050405020304" pitchFamily="18" charset="0"/>
                <a:cs typeface="Times New Roman" panose="02020603050405020304" pitchFamily="18" charset="0"/>
              </a:rPr>
              <a:t>His affect was diminished</a:t>
            </a:r>
          </a:p>
          <a:p>
            <a:pPr marL="411480" lvl="1" indent="0">
              <a:buNone/>
            </a:pPr>
            <a:endParaRPr lang="en-US" i="1" dirty="0" smtClean="0">
              <a:latin typeface="Times New Roman" panose="02020603050405020304" pitchFamily="18" charset="0"/>
              <a:cs typeface="Times New Roman" panose="02020603050405020304" pitchFamily="18" charset="0"/>
            </a:endParaRPr>
          </a:p>
          <a:p>
            <a:pPr marL="411480" lvl="1" indent="0">
              <a:buNone/>
            </a:pPr>
            <a:endParaRPr lang="en-US" i="1" dirty="0" smtClean="0"/>
          </a:p>
        </p:txBody>
      </p:sp>
    </p:spTree>
    <p:extLst>
      <p:ext uri="{BB962C8B-B14F-4D97-AF65-F5344CB8AC3E}">
        <p14:creationId xmlns:p14="http://schemas.microsoft.com/office/powerpoint/2010/main" val="38185167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vs Non-essential words or clauses</a:t>
            </a:r>
            <a:endParaRPr lang="en-US" dirty="0"/>
          </a:p>
        </p:txBody>
      </p:sp>
      <p:sp>
        <p:nvSpPr>
          <p:cNvPr id="3" name="Content Placeholder 2"/>
          <p:cNvSpPr>
            <a:spLocks noGrp="1"/>
          </p:cNvSpPr>
          <p:nvPr>
            <p:ph idx="1"/>
          </p:nvPr>
        </p:nvSpPr>
        <p:spPr>
          <a:xfrm>
            <a:off x="457200" y="1828800"/>
            <a:ext cx="7620000" cy="4648200"/>
          </a:xfrm>
        </p:spPr>
        <p:txBody>
          <a:bodyPr>
            <a:normAutofit/>
          </a:bodyPr>
          <a:lstStyle/>
          <a:p>
            <a:pPr marL="457200" marR="0">
              <a:spcBef>
                <a:spcPts val="0"/>
              </a:spcBef>
              <a:spcAft>
                <a:spcPts val="0"/>
              </a:spcAft>
            </a:pPr>
            <a:r>
              <a:rPr lang="en-US" sz="2400" dirty="0" smtClean="0">
                <a:latin typeface="Times New Roman"/>
                <a:ea typeface="Calibri"/>
              </a:rPr>
              <a:t>If </a:t>
            </a:r>
            <a:r>
              <a:rPr lang="en-US" sz="2400" dirty="0">
                <a:latin typeface="Times New Roman"/>
                <a:ea typeface="Calibri"/>
              </a:rPr>
              <a:t>you can take it out and the sentence still makes sense, then it is nonessential and should be surrounded by commas if it is in the middle of a sentence.</a:t>
            </a:r>
          </a:p>
          <a:p>
            <a:pPr marL="457200" marR="0">
              <a:spcBef>
                <a:spcPts val="0"/>
              </a:spcBef>
              <a:spcAft>
                <a:spcPts val="0"/>
              </a:spcAft>
            </a:pPr>
            <a:r>
              <a:rPr lang="en-US" sz="2400" dirty="0">
                <a:latin typeface="Times New Roman"/>
                <a:ea typeface="Calibri"/>
              </a:rPr>
              <a:t>	</a:t>
            </a:r>
            <a:r>
              <a:rPr lang="en-US" sz="2400" i="1" dirty="0">
                <a:latin typeface="Times New Roman"/>
                <a:ea typeface="Calibri"/>
              </a:rPr>
              <a:t>My husband, Bill, took the car to the wash.</a:t>
            </a:r>
            <a:r>
              <a:rPr lang="en-US" sz="2400" dirty="0">
                <a:latin typeface="Times New Roman"/>
                <a:ea typeface="Calibri"/>
              </a:rPr>
              <a:t> (I only have one husband)</a:t>
            </a:r>
          </a:p>
          <a:p>
            <a:pPr marL="457200" marR="0">
              <a:spcBef>
                <a:spcPts val="0"/>
              </a:spcBef>
              <a:spcAft>
                <a:spcPts val="0"/>
              </a:spcAft>
            </a:pPr>
            <a:r>
              <a:rPr lang="en-US" sz="2400" dirty="0">
                <a:latin typeface="Times New Roman"/>
                <a:ea typeface="Calibri"/>
              </a:rPr>
              <a:t>	</a:t>
            </a:r>
            <a:r>
              <a:rPr lang="en-US" sz="2400" i="1" dirty="0">
                <a:latin typeface="Times New Roman"/>
                <a:ea typeface="Calibri"/>
              </a:rPr>
              <a:t>My friend Sally took the car to the wash.</a:t>
            </a:r>
            <a:r>
              <a:rPr lang="en-US" sz="2400" dirty="0">
                <a:latin typeface="Times New Roman"/>
                <a:ea typeface="Calibri"/>
              </a:rPr>
              <a:t> (I have more than one friend - believe it or not - so it is essential to the sentence to know who I am referring to.)</a:t>
            </a:r>
          </a:p>
          <a:p>
            <a:pPr marL="457200" marR="0">
              <a:spcBef>
                <a:spcPts val="0"/>
              </a:spcBef>
              <a:spcAft>
                <a:spcPts val="0"/>
              </a:spcAft>
            </a:pPr>
            <a:r>
              <a:rPr lang="en-US" sz="2400" dirty="0">
                <a:latin typeface="Times New Roman"/>
                <a:ea typeface="Calibri"/>
              </a:rPr>
              <a:t>	</a:t>
            </a:r>
            <a:r>
              <a:rPr lang="en-US" sz="2400" i="1" dirty="0">
                <a:latin typeface="Times New Roman"/>
                <a:ea typeface="Calibri"/>
              </a:rPr>
              <a:t>He called me a liar, which isn’t very nice. </a:t>
            </a:r>
            <a:endParaRPr lang="en-US" sz="2400" i="1" dirty="0" smtClean="0">
              <a:latin typeface="Times New Roman"/>
              <a:ea typeface="Calibri"/>
            </a:endParaRPr>
          </a:p>
          <a:p>
            <a:pPr marL="754380" lvl="1">
              <a:spcBef>
                <a:spcPts val="0"/>
              </a:spcBef>
            </a:pPr>
            <a:r>
              <a:rPr lang="en-US" dirty="0" smtClean="0">
                <a:latin typeface="Times New Roman"/>
                <a:ea typeface="Calibri"/>
              </a:rPr>
              <a:t>(Note the use of </a:t>
            </a:r>
            <a:r>
              <a:rPr lang="en-US" i="1" dirty="0" smtClean="0">
                <a:latin typeface="Times New Roman"/>
                <a:ea typeface="Calibri"/>
              </a:rPr>
              <a:t>which</a:t>
            </a:r>
            <a:r>
              <a:rPr lang="en-US" dirty="0" smtClean="0">
                <a:latin typeface="Times New Roman"/>
                <a:ea typeface="Calibri"/>
              </a:rPr>
              <a:t> and the comma before it. If a sentence uses </a:t>
            </a:r>
            <a:r>
              <a:rPr lang="en-US" i="1" dirty="0" smtClean="0">
                <a:latin typeface="Times New Roman"/>
                <a:ea typeface="Calibri"/>
              </a:rPr>
              <a:t>that</a:t>
            </a:r>
            <a:r>
              <a:rPr lang="en-US" dirty="0" smtClean="0">
                <a:latin typeface="Times New Roman"/>
                <a:ea typeface="Calibri"/>
              </a:rPr>
              <a:t>, it does not use a comma because what comes after is essential.</a:t>
            </a:r>
          </a:p>
          <a:p>
            <a:pPr marL="754380" lvl="1">
              <a:spcBef>
                <a:spcPts val="0"/>
              </a:spcBef>
            </a:pPr>
            <a:r>
              <a:rPr lang="en-US" sz="2200" i="1" dirty="0" smtClean="0">
                <a:latin typeface="Times New Roman"/>
                <a:ea typeface="Calibri"/>
              </a:rPr>
              <a:t>I don’t want something that isn’t on my list. </a:t>
            </a:r>
            <a:endParaRPr lang="en-US" sz="2200" i="1" dirty="0">
              <a:latin typeface="Times New Roman"/>
              <a:ea typeface="Calibri"/>
            </a:endParaRPr>
          </a:p>
          <a:p>
            <a:endParaRPr lang="en-US" dirty="0"/>
          </a:p>
        </p:txBody>
      </p:sp>
    </p:spTree>
    <p:extLst>
      <p:ext uri="{BB962C8B-B14F-4D97-AF65-F5344CB8AC3E}">
        <p14:creationId xmlns:p14="http://schemas.microsoft.com/office/powerpoint/2010/main" val="987182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or Whom?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you’re not sure which to use, substitute he (who) or him (whom) in the sentence.</a:t>
            </a:r>
          </a:p>
          <a:p>
            <a:pPr lvl="1"/>
            <a:r>
              <a:rPr lang="en-US" i="1" dirty="0" smtClean="0">
                <a:latin typeface="Times New Roman" panose="02020603050405020304" pitchFamily="18" charset="0"/>
                <a:cs typeface="Times New Roman" panose="02020603050405020304" pitchFamily="18" charset="0"/>
              </a:rPr>
              <a:t>Bill only invited guys (who or whom) he thought liked the game</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If you’re not sure, Who (always a subject) is doing what to whom (always an object)</a:t>
            </a:r>
          </a:p>
          <a:p>
            <a:pPr lvl="1"/>
            <a:r>
              <a:rPr lang="en-US" i="1" dirty="0" smtClean="0">
                <a:latin typeface="Times New Roman" panose="02020603050405020304" pitchFamily="18" charset="0"/>
                <a:cs typeface="Times New Roman" panose="02020603050405020304" pitchFamily="18" charset="0"/>
              </a:rPr>
              <a:t>Bill invited guys  /    (He/him) liked the game</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1796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or Whom?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you’re not sure which to use, substitute he (who) or him (whom) in the sentence.</a:t>
            </a:r>
          </a:p>
          <a:p>
            <a:pPr lvl="1"/>
            <a:r>
              <a:rPr lang="en-US" i="1" dirty="0" smtClean="0">
                <a:latin typeface="Times New Roman" panose="02020603050405020304" pitchFamily="18" charset="0"/>
                <a:cs typeface="Times New Roman" panose="02020603050405020304" pitchFamily="18" charset="0"/>
              </a:rPr>
              <a:t>Bill only invited guys (who or whom) he thought liked the game.</a:t>
            </a:r>
          </a:p>
          <a:p>
            <a:r>
              <a:rPr lang="en-US" dirty="0" smtClean="0">
                <a:latin typeface="Times New Roman" panose="02020603050405020304" pitchFamily="18" charset="0"/>
                <a:cs typeface="Times New Roman" panose="02020603050405020304" pitchFamily="18" charset="0"/>
              </a:rPr>
              <a:t>If you’re not sure, Who (always a subject) is doing what to whom (always an object)</a:t>
            </a:r>
          </a:p>
          <a:p>
            <a:pPr lvl="1"/>
            <a:r>
              <a:rPr lang="en-US" i="1" dirty="0" smtClean="0">
                <a:latin typeface="Times New Roman" panose="02020603050405020304" pitchFamily="18" charset="0"/>
                <a:cs typeface="Times New Roman" panose="02020603050405020304" pitchFamily="18" charset="0"/>
              </a:rPr>
              <a:t>Bill invited guys  /    (He/him) liked the game</a:t>
            </a:r>
          </a:p>
          <a:p>
            <a:pPr lvl="1"/>
            <a:r>
              <a:rPr lang="en-US" i="1" dirty="0" smtClean="0">
                <a:solidFill>
                  <a:srgbClr val="7030A0"/>
                </a:solidFill>
                <a:latin typeface="Times New Roman" panose="02020603050405020304" pitchFamily="18" charset="0"/>
                <a:cs typeface="Times New Roman" panose="02020603050405020304" pitchFamily="18" charset="0"/>
              </a:rPr>
              <a:t>Bill only invited guys who he thought like the game.</a:t>
            </a:r>
            <a:endParaRPr lang="en-US" i="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4798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or Whom?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you’re not sure which to use, substitute he (who) or him (whom) in the sentence.</a:t>
            </a:r>
          </a:p>
          <a:p>
            <a:pPr lvl="1"/>
            <a:r>
              <a:rPr lang="en-US" i="1" dirty="0" smtClean="0">
                <a:latin typeface="Times New Roman" panose="02020603050405020304" pitchFamily="18" charset="0"/>
                <a:cs typeface="Times New Roman" panose="02020603050405020304" pitchFamily="18" charset="0"/>
              </a:rPr>
              <a:t>Bill only invited guys (who or whom) he thought liked the game.</a:t>
            </a:r>
          </a:p>
          <a:p>
            <a:r>
              <a:rPr lang="en-US" dirty="0" smtClean="0">
                <a:latin typeface="Times New Roman" panose="02020603050405020304" pitchFamily="18" charset="0"/>
                <a:cs typeface="Times New Roman" panose="02020603050405020304" pitchFamily="18" charset="0"/>
              </a:rPr>
              <a:t>If you’re not sure, Who (always a subject) is doing what to whom (always an object)</a:t>
            </a:r>
          </a:p>
          <a:p>
            <a:pPr lvl="1"/>
            <a:r>
              <a:rPr lang="en-US" i="1" dirty="0" smtClean="0">
                <a:latin typeface="Times New Roman" panose="02020603050405020304" pitchFamily="18" charset="0"/>
                <a:cs typeface="Times New Roman" panose="02020603050405020304" pitchFamily="18" charset="0"/>
              </a:rPr>
              <a:t>Bill invited guys  /    (He/him) liked the game</a:t>
            </a:r>
          </a:p>
          <a:p>
            <a:pPr lvl="1"/>
            <a:r>
              <a:rPr lang="en-US" i="1" dirty="0" smtClean="0">
                <a:solidFill>
                  <a:srgbClr val="7030A0"/>
                </a:solidFill>
                <a:latin typeface="Times New Roman" panose="02020603050405020304" pitchFamily="18" charset="0"/>
                <a:cs typeface="Times New Roman" panose="02020603050405020304" pitchFamily="18" charset="0"/>
              </a:rPr>
              <a:t>Bill only invited guys who he thought like the game.</a:t>
            </a:r>
            <a:endParaRPr lang="en-US" i="1" dirty="0">
              <a:solidFill>
                <a:srgbClr val="7030A0"/>
              </a:solidFill>
              <a:latin typeface="Times New Roman" panose="02020603050405020304" pitchFamily="18" charset="0"/>
              <a:cs typeface="Times New Roman" panose="02020603050405020304" pitchFamily="18" charset="0"/>
            </a:endParaRPr>
          </a:p>
          <a:p>
            <a:pPr lvl="1"/>
            <a:endParaRPr lang="en-US" i="1" dirty="0" smtClean="0">
              <a:latin typeface="Times New Roman" panose="02020603050405020304" pitchFamily="18" charset="0"/>
              <a:cs typeface="Times New Roman" panose="02020603050405020304" pitchFamily="18" charset="0"/>
            </a:endParaRPr>
          </a:p>
          <a:p>
            <a:pPr lvl="1"/>
            <a:r>
              <a:rPr lang="en-US" i="1" dirty="0" smtClean="0">
                <a:latin typeface="Times New Roman" panose="02020603050405020304" pitchFamily="18" charset="0"/>
                <a:cs typeface="Times New Roman" panose="02020603050405020304" pitchFamily="18" charset="0"/>
              </a:rPr>
              <a:t>He’s the person to (who/whom) I now report</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1415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or Whom?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you’re not sure which to use, substitute he (who) or him (whom) in the sentence.</a:t>
            </a:r>
          </a:p>
          <a:p>
            <a:pPr lvl="1"/>
            <a:r>
              <a:rPr lang="en-US" i="1" dirty="0" smtClean="0">
                <a:latin typeface="Times New Roman" panose="02020603050405020304" pitchFamily="18" charset="0"/>
                <a:cs typeface="Times New Roman" panose="02020603050405020304" pitchFamily="18" charset="0"/>
              </a:rPr>
              <a:t>Bill only invited guys (who or whom) he thought liked the game.</a:t>
            </a:r>
          </a:p>
          <a:p>
            <a:r>
              <a:rPr lang="en-US" dirty="0" smtClean="0">
                <a:latin typeface="Times New Roman" panose="02020603050405020304" pitchFamily="18" charset="0"/>
                <a:cs typeface="Times New Roman" panose="02020603050405020304" pitchFamily="18" charset="0"/>
              </a:rPr>
              <a:t>If you’re not sure, Who (always a subject) is doing what to whom (always an object)</a:t>
            </a:r>
          </a:p>
          <a:p>
            <a:pPr lvl="1"/>
            <a:r>
              <a:rPr lang="en-US" i="1" dirty="0" smtClean="0">
                <a:latin typeface="Times New Roman" panose="02020603050405020304" pitchFamily="18" charset="0"/>
                <a:cs typeface="Times New Roman" panose="02020603050405020304" pitchFamily="18" charset="0"/>
              </a:rPr>
              <a:t>Bill invited guys  /    (He/him) liked the game</a:t>
            </a:r>
          </a:p>
          <a:p>
            <a:pPr lvl="1"/>
            <a:r>
              <a:rPr lang="en-US" i="1" dirty="0" smtClean="0">
                <a:solidFill>
                  <a:srgbClr val="7030A0"/>
                </a:solidFill>
                <a:latin typeface="Times New Roman" panose="02020603050405020304" pitchFamily="18" charset="0"/>
                <a:cs typeface="Times New Roman" panose="02020603050405020304" pitchFamily="18" charset="0"/>
              </a:rPr>
              <a:t>Bill only invited guys who he thought like the game.</a:t>
            </a:r>
            <a:endParaRPr lang="en-US" i="1" dirty="0">
              <a:solidFill>
                <a:srgbClr val="7030A0"/>
              </a:solidFill>
              <a:latin typeface="Times New Roman" panose="02020603050405020304" pitchFamily="18" charset="0"/>
              <a:cs typeface="Times New Roman" panose="02020603050405020304" pitchFamily="18" charset="0"/>
            </a:endParaRPr>
          </a:p>
          <a:p>
            <a:pPr lvl="1"/>
            <a:endParaRPr lang="en-US" i="1" dirty="0" smtClean="0">
              <a:latin typeface="Times New Roman" panose="02020603050405020304" pitchFamily="18" charset="0"/>
              <a:cs typeface="Times New Roman" panose="02020603050405020304" pitchFamily="18" charset="0"/>
            </a:endParaRPr>
          </a:p>
          <a:p>
            <a:pPr lvl="1"/>
            <a:r>
              <a:rPr lang="en-US" i="1" dirty="0" smtClean="0">
                <a:latin typeface="Times New Roman" panose="02020603050405020304" pitchFamily="18" charset="0"/>
                <a:cs typeface="Times New Roman" panose="02020603050405020304" pitchFamily="18" charset="0"/>
              </a:rPr>
              <a:t>He’s the person to (who/whom) I now report.</a:t>
            </a:r>
          </a:p>
          <a:p>
            <a:pPr lvl="1"/>
            <a:r>
              <a:rPr lang="en-US" i="1" dirty="0" smtClean="0">
                <a:latin typeface="Times New Roman" panose="02020603050405020304" pitchFamily="18" charset="0"/>
                <a:cs typeface="Times New Roman" panose="02020603050405020304" pitchFamily="18" charset="0"/>
              </a:rPr>
              <a:t>I now report to (he/him)</a:t>
            </a:r>
          </a:p>
          <a:p>
            <a:pPr marL="411480" lvl="1"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4333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or Whom?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you’re not sure which to use, substitute he (who) or him (whom) in the sentence.</a:t>
            </a:r>
          </a:p>
          <a:p>
            <a:pPr lvl="1"/>
            <a:r>
              <a:rPr lang="en-US" i="1" dirty="0" smtClean="0">
                <a:latin typeface="Times New Roman" panose="02020603050405020304" pitchFamily="18" charset="0"/>
                <a:cs typeface="Times New Roman" panose="02020603050405020304" pitchFamily="18" charset="0"/>
              </a:rPr>
              <a:t>Bill only invited guys (who or whom) he thought liked the game.</a:t>
            </a:r>
          </a:p>
          <a:p>
            <a:r>
              <a:rPr lang="en-US" dirty="0" smtClean="0">
                <a:latin typeface="Times New Roman" panose="02020603050405020304" pitchFamily="18" charset="0"/>
                <a:cs typeface="Times New Roman" panose="02020603050405020304" pitchFamily="18" charset="0"/>
              </a:rPr>
              <a:t>If you’re not sure, Who (always a subject) is doing what to whom (always an object)</a:t>
            </a:r>
          </a:p>
          <a:p>
            <a:pPr lvl="1"/>
            <a:r>
              <a:rPr lang="en-US" i="1" dirty="0" smtClean="0">
                <a:latin typeface="Times New Roman" panose="02020603050405020304" pitchFamily="18" charset="0"/>
                <a:cs typeface="Times New Roman" panose="02020603050405020304" pitchFamily="18" charset="0"/>
              </a:rPr>
              <a:t>Bill invited guys  /    (He/him) liked the game</a:t>
            </a:r>
          </a:p>
          <a:p>
            <a:pPr lvl="1"/>
            <a:r>
              <a:rPr lang="en-US" i="1" dirty="0" smtClean="0">
                <a:solidFill>
                  <a:srgbClr val="7030A0"/>
                </a:solidFill>
                <a:latin typeface="Times New Roman" panose="02020603050405020304" pitchFamily="18" charset="0"/>
                <a:cs typeface="Times New Roman" panose="02020603050405020304" pitchFamily="18" charset="0"/>
              </a:rPr>
              <a:t>Bill only invited guys who he thought like the game.</a:t>
            </a:r>
            <a:endParaRPr lang="en-US" i="1" dirty="0">
              <a:solidFill>
                <a:srgbClr val="7030A0"/>
              </a:solidFill>
              <a:latin typeface="Times New Roman" panose="02020603050405020304" pitchFamily="18" charset="0"/>
              <a:cs typeface="Times New Roman" panose="02020603050405020304" pitchFamily="18" charset="0"/>
            </a:endParaRPr>
          </a:p>
          <a:p>
            <a:pPr lvl="1"/>
            <a:endParaRPr lang="en-US" i="1" dirty="0" smtClean="0">
              <a:latin typeface="Times New Roman" panose="02020603050405020304" pitchFamily="18" charset="0"/>
              <a:cs typeface="Times New Roman" panose="02020603050405020304" pitchFamily="18" charset="0"/>
            </a:endParaRPr>
          </a:p>
          <a:p>
            <a:pPr lvl="1"/>
            <a:r>
              <a:rPr lang="en-US" i="1" dirty="0" smtClean="0">
                <a:latin typeface="Times New Roman" panose="02020603050405020304" pitchFamily="18" charset="0"/>
                <a:cs typeface="Times New Roman" panose="02020603050405020304" pitchFamily="18" charset="0"/>
              </a:rPr>
              <a:t>He’s the person to (who/whom) I now report.</a:t>
            </a:r>
          </a:p>
          <a:p>
            <a:pPr lvl="1"/>
            <a:r>
              <a:rPr lang="en-US" i="1" dirty="0" smtClean="0">
                <a:latin typeface="Times New Roman" panose="02020603050405020304" pitchFamily="18" charset="0"/>
                <a:cs typeface="Times New Roman" panose="02020603050405020304" pitchFamily="18" charset="0"/>
              </a:rPr>
              <a:t>I now report to (he/him)</a:t>
            </a:r>
          </a:p>
          <a:p>
            <a:pPr lvl="1"/>
            <a:r>
              <a:rPr lang="en-US" i="1" dirty="0" smtClean="0">
                <a:solidFill>
                  <a:srgbClr val="7030A0"/>
                </a:solidFill>
                <a:latin typeface="Times New Roman" panose="02020603050405020304" pitchFamily="18" charset="0"/>
                <a:cs typeface="Times New Roman" panose="02020603050405020304" pitchFamily="18" charset="0"/>
              </a:rPr>
              <a:t>He’s the person to whom I now report.</a:t>
            </a:r>
          </a:p>
          <a:p>
            <a:pPr marL="411480" lvl="1"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67673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620000" cy="639762"/>
          </a:xfrm>
        </p:spPr>
        <p:txBody>
          <a:bodyPr/>
          <a:lstStyle/>
          <a:p>
            <a:r>
              <a:rPr lang="en-US" dirty="0" smtClean="0"/>
              <a:t>Miscellaneous	</a:t>
            </a:r>
            <a:br>
              <a:rPr lang="en-US" dirty="0" smtClean="0"/>
            </a:br>
            <a:endParaRPr lang="en-US" dirty="0"/>
          </a:p>
        </p:txBody>
      </p:sp>
      <p:sp>
        <p:nvSpPr>
          <p:cNvPr id="3" name="Content Placeholder 2"/>
          <p:cNvSpPr>
            <a:spLocks noGrp="1"/>
          </p:cNvSpPr>
          <p:nvPr>
            <p:ph idx="1"/>
          </p:nvPr>
        </p:nvSpPr>
        <p:spPr>
          <a:xfrm>
            <a:off x="457200" y="1219200"/>
            <a:ext cx="7620000" cy="5334000"/>
          </a:xfrm>
        </p:spPr>
        <p:txBody>
          <a:bodyPr/>
          <a:lstStyle/>
          <a:p>
            <a:r>
              <a:rPr lang="en-US" dirty="0" smtClean="0">
                <a:latin typeface="Times New Roman" panose="02020603050405020304" pitchFamily="18" charset="0"/>
                <a:cs typeface="Times New Roman" panose="02020603050405020304" pitchFamily="18" charset="0"/>
              </a:rPr>
              <a:t> Alright is always “All right”</a:t>
            </a:r>
          </a:p>
          <a:p>
            <a:r>
              <a:rPr lang="en-US" dirty="0" smtClean="0">
                <a:latin typeface="Times New Roman" panose="02020603050405020304" pitchFamily="18" charset="0"/>
                <a:cs typeface="Times New Roman" panose="02020603050405020304" pitchFamily="18" charset="0"/>
              </a:rPr>
              <a:t>Use “between” for 2 objects or people and “among” for 3 or more</a:t>
            </a:r>
          </a:p>
          <a:p>
            <a:r>
              <a:rPr lang="en-US" dirty="0" smtClean="0">
                <a:latin typeface="Times New Roman" panose="02020603050405020304" pitchFamily="18" charset="0"/>
                <a:cs typeface="Times New Roman" panose="02020603050405020304" pitchFamily="18" charset="0"/>
              </a:rPr>
              <a:t>Use “less” when referring to an uncountable number</a:t>
            </a:r>
          </a:p>
          <a:p>
            <a:pPr lvl="1"/>
            <a:r>
              <a:rPr lang="en-US" i="1" dirty="0" smtClean="0">
                <a:latin typeface="Times New Roman" panose="02020603050405020304" pitchFamily="18" charset="0"/>
                <a:cs typeface="Times New Roman" panose="02020603050405020304" pitchFamily="18" charset="0"/>
              </a:rPr>
              <a:t>There were less fish in the lake than they thought.</a:t>
            </a:r>
          </a:p>
          <a:p>
            <a:r>
              <a:rPr lang="en-US" dirty="0" smtClean="0">
                <a:latin typeface="Times New Roman" panose="02020603050405020304" pitchFamily="18" charset="0"/>
                <a:cs typeface="Times New Roman" panose="02020603050405020304" pitchFamily="18" charset="0"/>
              </a:rPr>
              <a:t>Use “few” when referring to a number you can count</a:t>
            </a:r>
          </a:p>
          <a:p>
            <a:pPr lvl="1"/>
            <a:r>
              <a:rPr lang="en-US" i="1" dirty="0" smtClean="0">
                <a:latin typeface="Times New Roman" panose="02020603050405020304" pitchFamily="18" charset="0"/>
                <a:cs typeface="Times New Roman" panose="02020603050405020304" pitchFamily="18" charset="0"/>
              </a:rPr>
              <a:t>She took a few bags with her.</a:t>
            </a:r>
          </a:p>
          <a:p>
            <a:r>
              <a:rPr lang="en-US" dirty="0" smtClean="0">
                <a:latin typeface="Times New Roman" panose="02020603050405020304" pitchFamily="18" charset="0"/>
                <a:cs typeface="Times New Roman" panose="02020603050405020304" pitchFamily="18" charset="0"/>
              </a:rPr>
              <a:t>Avoid weak, vague or overused words: </a:t>
            </a:r>
            <a:r>
              <a:rPr lang="en-US" i="1" dirty="0" smtClean="0">
                <a:latin typeface="Times New Roman" panose="02020603050405020304" pitchFamily="18" charset="0"/>
                <a:cs typeface="Times New Roman" panose="02020603050405020304" pitchFamily="18" charset="0"/>
              </a:rPr>
              <a:t>that, had, very, just, quite, stuff, things, got, really, perhaps, maybe</a:t>
            </a:r>
          </a:p>
          <a:p>
            <a:r>
              <a:rPr lang="en-US" dirty="0" smtClean="0">
                <a:latin typeface="Times New Roman" panose="02020603050405020304" pitchFamily="18" charset="0"/>
                <a:cs typeface="Times New Roman" panose="02020603050405020304" pitchFamily="18" charset="0"/>
              </a:rPr>
              <a:t>Don’t use a colon after a verb.</a:t>
            </a:r>
          </a:p>
          <a:p>
            <a:pPr lvl="1"/>
            <a:r>
              <a:rPr lang="en-US" i="1" dirty="0" smtClean="0">
                <a:latin typeface="Times New Roman" panose="02020603050405020304" pitchFamily="18" charset="0"/>
                <a:cs typeface="Times New Roman" panose="02020603050405020304" pitchFamily="18" charset="0"/>
              </a:rPr>
              <a:t>Their choices included gray, blue, purple and black.</a:t>
            </a:r>
          </a:p>
          <a:p>
            <a:r>
              <a:rPr lang="en-US" dirty="0" smtClean="0">
                <a:latin typeface="Times New Roman" panose="02020603050405020304" pitchFamily="18" charset="0"/>
                <a:cs typeface="Times New Roman" panose="02020603050405020304" pitchFamily="18" charset="0"/>
              </a:rPr>
              <a:t>Should you use a serial </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AKA an</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Oxford) comma?</a:t>
            </a:r>
          </a:p>
          <a:p>
            <a:pPr lvl="1"/>
            <a:r>
              <a:rPr lang="en-US" dirty="0" smtClean="0">
                <a:latin typeface="Times New Roman" panose="02020603050405020304" pitchFamily="18" charset="0"/>
                <a:cs typeface="Times New Roman" panose="02020603050405020304" pitchFamily="18" charset="0"/>
              </a:rPr>
              <a:t>It depends on what style guide you are using.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7683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when all else fails – laugh!</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9281" y="1600200"/>
            <a:ext cx="4295838" cy="4800600"/>
          </a:xfrm>
        </p:spPr>
      </p:pic>
    </p:spTree>
    <p:extLst>
      <p:ext uri="{BB962C8B-B14F-4D97-AF65-F5344CB8AC3E}">
        <p14:creationId xmlns:p14="http://schemas.microsoft.com/office/powerpoint/2010/main" val="2519114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pPr marL="457200" marR="0">
              <a:spcBef>
                <a:spcPts val="0"/>
              </a:spcBef>
              <a:spcAft>
                <a:spcPts val="0"/>
              </a:spcAft>
            </a:pPr>
            <a:r>
              <a:rPr lang="en-US" sz="2400" b="1" dirty="0">
                <a:latin typeface="Times New Roman"/>
                <a:ea typeface="Calibri"/>
              </a:rPr>
              <a:t>Online: </a:t>
            </a:r>
            <a:endParaRPr lang="en-US" sz="2400" b="1" dirty="0" smtClean="0">
              <a:latin typeface="Times New Roman"/>
              <a:ea typeface="Calibri"/>
            </a:endParaRPr>
          </a:p>
          <a:p>
            <a:pPr marL="228600" marR="0" indent="0">
              <a:spcBef>
                <a:spcPts val="0"/>
              </a:spcBef>
              <a:spcAft>
                <a:spcPts val="0"/>
              </a:spcAft>
              <a:buNone/>
            </a:pPr>
            <a:r>
              <a:rPr lang="en-US" sz="2400" b="1" dirty="0" smtClean="0">
                <a:latin typeface="Times New Roman"/>
                <a:ea typeface="Calibri"/>
              </a:rPr>
              <a:t>- </a:t>
            </a:r>
            <a:r>
              <a:rPr lang="en-US" sz="2400" dirty="0" smtClean="0">
                <a:latin typeface="Times New Roman"/>
                <a:ea typeface="Calibri"/>
              </a:rPr>
              <a:t>grammargirl.com</a:t>
            </a:r>
            <a:endParaRPr lang="en-US" sz="2400" dirty="0">
              <a:latin typeface="Times New Roman"/>
              <a:ea typeface="Calibri"/>
            </a:endParaRPr>
          </a:p>
          <a:p>
            <a:pPr marL="228600" marR="0" indent="0">
              <a:spcBef>
                <a:spcPts val="0"/>
              </a:spcBef>
              <a:spcAft>
                <a:spcPts val="0"/>
              </a:spcAft>
              <a:buNone/>
            </a:pPr>
            <a:r>
              <a:rPr lang="en-US" sz="2400" dirty="0" smtClean="0">
                <a:latin typeface="Times New Roman"/>
                <a:ea typeface="Calibri"/>
              </a:rPr>
              <a:t>- owl.english.purdue.edu</a:t>
            </a:r>
            <a:endParaRPr lang="en-US" sz="2400" dirty="0">
              <a:latin typeface="Times New Roman"/>
              <a:ea typeface="Calibri"/>
            </a:endParaRPr>
          </a:p>
          <a:p>
            <a:pPr marL="228600" marR="0" indent="0">
              <a:spcBef>
                <a:spcPts val="0"/>
              </a:spcBef>
              <a:spcAft>
                <a:spcPts val="0"/>
              </a:spcAft>
              <a:buNone/>
            </a:pPr>
            <a:r>
              <a:rPr lang="en-US" sz="2400" dirty="0" smtClean="0">
                <a:latin typeface="Times New Roman"/>
                <a:ea typeface="Calibri"/>
              </a:rPr>
              <a:t>- grammar.ccc.commnet.edu</a:t>
            </a:r>
            <a:endParaRPr lang="en-US" sz="2400" dirty="0">
              <a:latin typeface="Times New Roman"/>
              <a:ea typeface="Calibri"/>
            </a:endParaRPr>
          </a:p>
          <a:p>
            <a:pPr marL="228600" marR="0" indent="0">
              <a:spcBef>
                <a:spcPts val="0"/>
              </a:spcBef>
              <a:spcAft>
                <a:spcPts val="0"/>
              </a:spcAft>
              <a:buNone/>
            </a:pPr>
            <a:r>
              <a:rPr lang="en-US" sz="2400" b="1" dirty="0">
                <a:latin typeface="Times New Roman"/>
                <a:ea typeface="Calibri"/>
              </a:rPr>
              <a:t> </a:t>
            </a:r>
            <a:endParaRPr lang="en-US" sz="2400" dirty="0">
              <a:latin typeface="Times New Roman"/>
              <a:ea typeface="Calibri"/>
            </a:endParaRPr>
          </a:p>
          <a:p>
            <a:pPr marL="457200" marR="0">
              <a:spcBef>
                <a:spcPts val="0"/>
              </a:spcBef>
              <a:spcAft>
                <a:spcPts val="0"/>
              </a:spcAft>
            </a:pPr>
            <a:r>
              <a:rPr lang="en-US" sz="2400" b="1" dirty="0">
                <a:latin typeface="Times New Roman"/>
                <a:ea typeface="Calibri"/>
              </a:rPr>
              <a:t>Books</a:t>
            </a:r>
            <a:r>
              <a:rPr lang="en-US" sz="2400" b="1" dirty="0" smtClean="0">
                <a:latin typeface="Times New Roman"/>
                <a:ea typeface="Calibri"/>
              </a:rPr>
              <a:t>:</a:t>
            </a:r>
          </a:p>
          <a:p>
            <a:pPr marL="228600" marR="0" indent="0">
              <a:spcBef>
                <a:spcPts val="0"/>
              </a:spcBef>
              <a:spcAft>
                <a:spcPts val="0"/>
              </a:spcAft>
              <a:buNone/>
            </a:pPr>
            <a:r>
              <a:rPr lang="en-US" sz="2400" dirty="0" smtClean="0">
                <a:latin typeface="Times New Roman"/>
                <a:ea typeface="Calibri"/>
              </a:rPr>
              <a:t>- </a:t>
            </a:r>
            <a:r>
              <a:rPr lang="en-US" sz="2400" dirty="0" smtClean="0">
                <a:latin typeface="Times New Roman"/>
                <a:ea typeface="Calibri"/>
              </a:rPr>
              <a:t>  Woe </a:t>
            </a:r>
            <a:r>
              <a:rPr lang="en-US" sz="2400" dirty="0">
                <a:latin typeface="Times New Roman"/>
                <a:ea typeface="Calibri"/>
              </a:rPr>
              <a:t>Is </a:t>
            </a:r>
            <a:r>
              <a:rPr lang="en-US" sz="2400" dirty="0" smtClean="0">
                <a:latin typeface="Times New Roman"/>
                <a:ea typeface="Calibri"/>
              </a:rPr>
              <a:t>I by Patricia T. O’Conner</a:t>
            </a:r>
            <a:r>
              <a:rPr lang="en-US" sz="2400" dirty="0">
                <a:latin typeface="Times New Roman"/>
                <a:ea typeface="Calibri"/>
              </a:rPr>
              <a:t>				</a:t>
            </a:r>
          </a:p>
          <a:p>
            <a:pPr marL="228600" marR="0" indent="0">
              <a:spcBef>
                <a:spcPts val="0"/>
              </a:spcBef>
              <a:spcAft>
                <a:spcPts val="0"/>
              </a:spcAft>
              <a:buNone/>
            </a:pPr>
            <a:r>
              <a:rPr lang="en-US" sz="2400" dirty="0" smtClean="0">
                <a:latin typeface="Times New Roman"/>
                <a:ea typeface="Calibri"/>
              </a:rPr>
              <a:t>-  </a:t>
            </a:r>
            <a:r>
              <a:rPr lang="en-US" sz="2400" dirty="0" smtClean="0">
                <a:latin typeface="Times New Roman"/>
                <a:ea typeface="Calibri"/>
              </a:rPr>
              <a:t> The </a:t>
            </a:r>
            <a:r>
              <a:rPr lang="en-US" sz="2400" dirty="0">
                <a:latin typeface="Times New Roman"/>
                <a:ea typeface="Calibri"/>
              </a:rPr>
              <a:t>Blue Book of Grammar and </a:t>
            </a:r>
            <a:r>
              <a:rPr lang="en-US" sz="2400" dirty="0" smtClean="0">
                <a:latin typeface="Times New Roman"/>
                <a:ea typeface="Calibri"/>
              </a:rPr>
              <a:t>Punctuation by</a:t>
            </a:r>
          </a:p>
          <a:p>
            <a:pPr marL="228600" marR="0" indent="0">
              <a:spcBef>
                <a:spcPts val="0"/>
              </a:spcBef>
              <a:spcAft>
                <a:spcPts val="0"/>
              </a:spcAft>
              <a:buNone/>
            </a:pPr>
            <a:r>
              <a:rPr lang="en-US" sz="2400" dirty="0">
                <a:latin typeface="Times New Roman"/>
                <a:ea typeface="Calibri"/>
              </a:rPr>
              <a:t>	</a:t>
            </a:r>
            <a:r>
              <a:rPr lang="en-US" sz="2400" dirty="0" smtClean="0">
                <a:latin typeface="Times New Roman"/>
                <a:ea typeface="Calibri"/>
              </a:rPr>
              <a:t>Jane Straus</a:t>
            </a:r>
            <a:endParaRPr lang="en-US" sz="2400" dirty="0">
              <a:latin typeface="Times New Roman"/>
              <a:ea typeface="Calibri"/>
            </a:endParaRPr>
          </a:p>
          <a:p>
            <a:pPr marL="571500" marR="0" indent="-342900">
              <a:spcBef>
                <a:spcPts val="0"/>
              </a:spcBef>
              <a:spcAft>
                <a:spcPts val="0"/>
              </a:spcAft>
              <a:buFontTx/>
              <a:buChar char="-"/>
            </a:pPr>
            <a:r>
              <a:rPr lang="en-US" sz="2400" dirty="0" smtClean="0">
                <a:latin typeface="Times New Roman"/>
                <a:ea typeface="Calibri"/>
              </a:rPr>
              <a:t>Eats</a:t>
            </a:r>
            <a:r>
              <a:rPr lang="en-US" sz="2400" dirty="0">
                <a:latin typeface="Times New Roman"/>
                <a:ea typeface="Calibri"/>
              </a:rPr>
              <a:t>, Shoots and </a:t>
            </a:r>
            <a:r>
              <a:rPr lang="en-US" sz="2400" dirty="0" smtClean="0">
                <a:latin typeface="Times New Roman"/>
                <a:ea typeface="Calibri"/>
              </a:rPr>
              <a:t>Leaves by Lynne Truss</a:t>
            </a:r>
          </a:p>
          <a:p>
            <a:pPr marL="228600" marR="0" indent="0">
              <a:spcBef>
                <a:spcPts val="0"/>
              </a:spcBef>
              <a:spcAft>
                <a:spcPts val="0"/>
              </a:spcAft>
              <a:buNone/>
            </a:pPr>
            <a:r>
              <a:rPr lang="en-US" sz="2400" dirty="0" smtClean="0">
                <a:latin typeface="Times New Roman"/>
                <a:ea typeface="Calibri"/>
              </a:rPr>
              <a:t>-   Self Editing for Fiction Writers by </a:t>
            </a:r>
            <a:r>
              <a:rPr lang="en-US" sz="2400" dirty="0" err="1" smtClean="0">
                <a:latin typeface="Times New Roman"/>
                <a:ea typeface="Calibri"/>
              </a:rPr>
              <a:t>Renni</a:t>
            </a:r>
            <a:r>
              <a:rPr lang="en-US" sz="2400" dirty="0" smtClean="0">
                <a:latin typeface="Times New Roman"/>
                <a:ea typeface="Calibri"/>
              </a:rPr>
              <a:t> Browne</a:t>
            </a:r>
            <a:endParaRPr lang="en-US" sz="2400" dirty="0">
              <a:latin typeface="Times New Roman"/>
              <a:ea typeface="Calibri"/>
            </a:endParaRPr>
          </a:p>
          <a:p>
            <a:pPr marL="571500" marR="0" indent="-342900">
              <a:spcBef>
                <a:spcPts val="0"/>
              </a:spcBef>
              <a:spcAft>
                <a:spcPts val="0"/>
              </a:spcAft>
              <a:buFontTx/>
              <a:buChar char="-"/>
            </a:pPr>
            <a:r>
              <a:rPr lang="en-US" sz="2400" dirty="0" smtClean="0">
                <a:latin typeface="Times New Roman"/>
                <a:ea typeface="Calibri"/>
              </a:rPr>
              <a:t>Grammar </a:t>
            </a:r>
            <a:r>
              <a:rPr lang="en-US" sz="2400" dirty="0">
                <a:latin typeface="Times New Roman"/>
                <a:ea typeface="Calibri"/>
              </a:rPr>
              <a:t>Snobs Are Great Big </a:t>
            </a:r>
            <a:r>
              <a:rPr lang="en-US" sz="2400" dirty="0" smtClean="0">
                <a:latin typeface="Times New Roman"/>
                <a:ea typeface="Calibri"/>
              </a:rPr>
              <a:t>Meanies by  </a:t>
            </a:r>
          </a:p>
          <a:p>
            <a:pPr marL="571500" marR="0" indent="-342900">
              <a:spcBef>
                <a:spcPts val="0"/>
              </a:spcBef>
              <a:spcAft>
                <a:spcPts val="0"/>
              </a:spcAft>
              <a:buFontTx/>
              <a:buChar char="-"/>
            </a:pPr>
            <a:r>
              <a:rPr lang="en-US" sz="2400" dirty="0">
                <a:latin typeface="Times New Roman"/>
                <a:ea typeface="Calibri"/>
              </a:rPr>
              <a:t> </a:t>
            </a:r>
            <a:r>
              <a:rPr lang="en-US" sz="2400" dirty="0" smtClean="0">
                <a:latin typeface="Times New Roman"/>
                <a:ea typeface="Calibri"/>
              </a:rPr>
              <a:t>   </a:t>
            </a:r>
            <a:r>
              <a:rPr lang="en-US" sz="2400" dirty="0" smtClean="0">
                <a:latin typeface="Times New Roman"/>
                <a:ea typeface="Calibri"/>
              </a:rPr>
              <a:t>June </a:t>
            </a:r>
            <a:r>
              <a:rPr lang="en-US" sz="2400" dirty="0" err="1" smtClean="0">
                <a:latin typeface="Times New Roman"/>
                <a:ea typeface="Calibri"/>
              </a:rPr>
              <a:t>Casagrande</a:t>
            </a:r>
            <a:endParaRPr lang="en-US" sz="2400" dirty="0">
              <a:latin typeface="Times New Roman"/>
              <a:ea typeface="Calibri"/>
            </a:endParaRPr>
          </a:p>
          <a:p>
            <a:endParaRPr lang="en-US" dirty="0"/>
          </a:p>
        </p:txBody>
      </p:sp>
    </p:spTree>
    <p:extLst>
      <p:ext uri="{BB962C8B-B14F-4D97-AF65-F5344CB8AC3E}">
        <p14:creationId xmlns:p14="http://schemas.microsoft.com/office/powerpoint/2010/main" val="3828022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7620000" cy="1143000"/>
          </a:xfrm>
        </p:spPr>
        <p:txBody>
          <a:bodyPr/>
          <a:lstStyle/>
          <a:p>
            <a:pPr algn="ctr"/>
            <a:r>
              <a:rPr lang="en-US" sz="7200" dirty="0" smtClean="0"/>
              <a:t>Questions?</a:t>
            </a:r>
            <a:endParaRPr lang="en-US" sz="7200" dirty="0"/>
          </a:p>
        </p:txBody>
      </p:sp>
      <p:sp>
        <p:nvSpPr>
          <p:cNvPr id="3" name="Content Placeholder 2"/>
          <p:cNvSpPr>
            <a:spLocks noGrp="1"/>
          </p:cNvSpPr>
          <p:nvPr>
            <p:ph idx="1"/>
          </p:nvPr>
        </p:nvSpPr>
        <p:spPr>
          <a:xfrm>
            <a:off x="457200" y="5562600"/>
            <a:ext cx="7620000" cy="838200"/>
          </a:xfrm>
        </p:spPr>
        <p:txBody>
          <a:bodyPr/>
          <a:lstStyle/>
          <a:p>
            <a:r>
              <a:rPr lang="en-US" dirty="0" smtClean="0"/>
              <a:t>Feel free to contact me with any editing or publishing questions: christinekeleny@yahoo.com</a:t>
            </a:r>
            <a:endParaRPr lang="en-US" dirty="0"/>
          </a:p>
        </p:txBody>
      </p:sp>
    </p:spTree>
    <p:extLst>
      <p:ext uri="{BB962C8B-B14F-4D97-AF65-F5344CB8AC3E}">
        <p14:creationId xmlns:p14="http://schemas.microsoft.com/office/powerpoint/2010/main" val="10235691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918</TotalTime>
  <Words>1356</Words>
  <Application>Microsoft Office PowerPoint</Application>
  <PresentationFormat>On-screen Show (4:3)</PresentationFormat>
  <Paragraphs>167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Adjacency</vt:lpstr>
      <vt:lpstr>Editing 101: Common Editing Mistakes</vt:lpstr>
      <vt:lpstr>Before the Professional Edit</vt:lpstr>
      <vt:lpstr>Types of Editing </vt:lpstr>
      <vt:lpstr>PowerPoint Presentation</vt:lpstr>
      <vt:lpstr>PowerPoint Presentation</vt:lpstr>
      <vt:lpstr>What’s Important When Working With an Editor?</vt:lpstr>
      <vt:lpstr>Keep in mind – Editing is not an exact science. It is more of an Art!</vt:lpstr>
      <vt:lpstr>Common Errors</vt:lpstr>
      <vt:lpstr>Overuse of the Passive Voice </vt:lpstr>
      <vt:lpstr>Lie vs Lay </vt:lpstr>
      <vt:lpstr>Effect or Affect? </vt:lpstr>
      <vt:lpstr>Essential vs Non-essential words or clauses</vt:lpstr>
      <vt:lpstr>Who or Whom? </vt:lpstr>
      <vt:lpstr>Who or Whom? </vt:lpstr>
      <vt:lpstr>Who or Whom? </vt:lpstr>
      <vt:lpstr>Who or Whom? </vt:lpstr>
      <vt:lpstr>Who or Whom? </vt:lpstr>
      <vt:lpstr>Miscellaneous  </vt:lpstr>
      <vt:lpstr>And when all else fails – laugh!</vt:lpstr>
      <vt:lpstr>References</vt:lpstr>
      <vt:lpstr>Questions?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Editing Errors</dc:title>
  <dc:creator>OWNER</dc:creator>
  <cp:lastModifiedBy>OWNER</cp:lastModifiedBy>
  <cp:revision>34</cp:revision>
  <dcterms:created xsi:type="dcterms:W3CDTF">2015-10-02T19:20:21Z</dcterms:created>
  <dcterms:modified xsi:type="dcterms:W3CDTF">2015-10-05T00:31:03Z</dcterms:modified>
</cp:coreProperties>
</file>